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Proxima Nova"/>
      <p:regular r:id="rId11"/>
      <p:bold r:id="rId12"/>
      <p:italic r:id="rId13"/>
      <p:boldItalic r:id="rId14"/>
    </p:embeddedFont>
    <p:embeddedFont>
      <p:font typeface="Alfa Slab One"/>
      <p:regular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roximaNova-regular.fntdata"/><Relationship Id="rId10" Type="http://schemas.openxmlformats.org/officeDocument/2006/relationships/slide" Target="slides/slide5.xml"/><Relationship Id="rId13" Type="http://schemas.openxmlformats.org/officeDocument/2006/relationships/font" Target="fonts/ProximaNova-italic.fntdata"/><Relationship Id="rId12" Type="http://schemas.openxmlformats.org/officeDocument/2006/relationships/font" Target="fonts/ProximaNova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AlfaSlabOne-regular.fntdata"/><Relationship Id="rId14" Type="http://schemas.openxmlformats.org/officeDocument/2006/relationships/font" Target="fonts/ProximaNova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19d9bbfff34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19d9bbfff34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9d9bbfff34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19d9bbfff34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9d9bbfff34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9d9bbfff34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9d9bbfff34_0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9d9bbfff34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9d9bbfff34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9d9bbfff34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4278300" y="2751163"/>
            <a:ext cx="58740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165823"/>
            <a:ext cx="8520600" cy="73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67925"/>
            <a:ext cx="8520600" cy="198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2242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11700" y="2480550"/>
            <a:ext cx="8114400" cy="244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490875"/>
            <a:ext cx="2808000" cy="30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83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10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375599"/>
            <a:ext cx="4045200" cy="1551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981125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lfa Slab One"/>
              <a:buNone/>
              <a:defRPr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ame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roxima Nova"/>
              <a:buChar char="●"/>
              <a:defRPr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title"/>
          </p:nvPr>
        </p:nvSpPr>
        <p:spPr>
          <a:xfrm>
            <a:off x="311700" y="445025"/>
            <a:ext cx="8520600" cy="144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 sz="4100">
                <a:solidFill>
                  <a:srgbClr val="FF0000"/>
                </a:solidFill>
              </a:rPr>
              <a:t>Årsmöte 2022</a:t>
            </a:r>
            <a:endParaRPr sz="410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 sz="4100">
                <a:solidFill>
                  <a:srgbClr val="FF0000"/>
                </a:solidFill>
              </a:rPr>
              <a:t>Uppsala 86ers</a:t>
            </a:r>
            <a:endParaRPr sz="4100">
              <a:solidFill>
                <a:srgbClr val="FF0000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53588" y="2276250"/>
            <a:ext cx="3036831" cy="2336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1986908">
            <a:off x="-1891603" y="-583185"/>
            <a:ext cx="8515417" cy="4789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1986908">
            <a:off x="4373697" y="2707715"/>
            <a:ext cx="8515417" cy="47899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1986908">
            <a:off x="-1891603" y="-583185"/>
            <a:ext cx="8515417" cy="4789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1986908">
            <a:off x="4373697" y="2707715"/>
            <a:ext cx="8515417" cy="4789922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>
            <p:ph type="title"/>
          </p:nvPr>
        </p:nvSpPr>
        <p:spPr>
          <a:xfrm>
            <a:off x="311700" y="304900"/>
            <a:ext cx="85206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 sz="4100">
                <a:solidFill>
                  <a:srgbClr val="FF0000"/>
                </a:solidFill>
              </a:rPr>
              <a:t>Värdegrund</a:t>
            </a:r>
            <a:endParaRPr sz="4100">
              <a:solidFill>
                <a:srgbClr val="FF0000"/>
              </a:solidFill>
            </a:endParaRPr>
          </a:p>
        </p:txBody>
      </p:sp>
      <p:pic>
        <p:nvPicPr>
          <p:cNvPr id="67" name="Google Shape;6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84247" y="4040350"/>
            <a:ext cx="1433850" cy="110315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4"/>
          <p:cNvSpPr txBox="1"/>
          <p:nvPr/>
        </p:nvSpPr>
        <p:spPr>
          <a:xfrm>
            <a:off x="1193650" y="1562575"/>
            <a:ext cx="6982800" cy="20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2200"/>
              <a:t>Med glädje och engagemang ska vi utveckla </a:t>
            </a:r>
            <a:endParaRPr sz="2200"/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2200"/>
              <a:t>spelare och ledare som individer och </a:t>
            </a:r>
            <a:endParaRPr sz="2200"/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2200"/>
              <a:t>lagmedlemmar samt känna gemenskap och </a:t>
            </a:r>
            <a:endParaRPr sz="2200"/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2200"/>
              <a:t>stolthet i en miljö där alla inkluderas och som </a:t>
            </a:r>
            <a:endParaRPr sz="2200"/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2200"/>
              <a:t>präglas av respekt, tolerans och fair play.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1986908">
            <a:off x="-1891603" y="-583185"/>
            <a:ext cx="8515417" cy="4789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1986908">
            <a:off x="4373697" y="2707715"/>
            <a:ext cx="8515417" cy="4789922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 txBox="1"/>
          <p:nvPr>
            <p:ph type="title"/>
          </p:nvPr>
        </p:nvSpPr>
        <p:spPr>
          <a:xfrm>
            <a:off x="311700" y="443275"/>
            <a:ext cx="85206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 sz="4100">
                <a:solidFill>
                  <a:srgbClr val="FF0000"/>
                </a:solidFill>
              </a:rPr>
              <a:t>Verksamhetsmål</a:t>
            </a:r>
            <a:endParaRPr sz="4100">
              <a:solidFill>
                <a:srgbClr val="FF0000"/>
              </a:solidFill>
            </a:endParaRPr>
          </a:p>
        </p:txBody>
      </p:sp>
      <p:pic>
        <p:nvPicPr>
          <p:cNvPr id="76" name="Google Shape;7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84247" y="4040350"/>
            <a:ext cx="1433850" cy="11031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5"/>
          <p:cNvSpPr txBox="1"/>
          <p:nvPr/>
        </p:nvSpPr>
        <p:spPr>
          <a:xfrm>
            <a:off x="1193650" y="1562575"/>
            <a:ext cx="6982800" cy="130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2200"/>
              <a:t>Följande mål har styrelsen </a:t>
            </a:r>
            <a:endParaRPr sz="2200"/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2200"/>
              <a:t>satt för föreningen </a:t>
            </a:r>
            <a:endParaRPr sz="2200"/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2200"/>
              <a:t>under kommande säsong.</a:t>
            </a:r>
            <a:endParaRPr sz="2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1986908">
            <a:off x="-1891603" y="-583185"/>
            <a:ext cx="8515417" cy="4789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1986908">
            <a:off x="4373697" y="2707715"/>
            <a:ext cx="8515417" cy="4789922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6"/>
          <p:cNvSpPr txBox="1"/>
          <p:nvPr>
            <p:ph type="title"/>
          </p:nvPr>
        </p:nvSpPr>
        <p:spPr>
          <a:xfrm>
            <a:off x="311700" y="426975"/>
            <a:ext cx="85206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 sz="4100">
                <a:solidFill>
                  <a:srgbClr val="FF0000"/>
                </a:solidFill>
              </a:rPr>
              <a:t>Verksamhetsmål</a:t>
            </a:r>
            <a:endParaRPr sz="410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100">
              <a:solidFill>
                <a:srgbClr val="FF0000"/>
              </a:solidFill>
            </a:endParaRPr>
          </a:p>
        </p:txBody>
      </p:sp>
      <p:pic>
        <p:nvPicPr>
          <p:cNvPr id="85" name="Google Shape;8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84247" y="4040350"/>
            <a:ext cx="1433850" cy="110315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6"/>
          <p:cNvSpPr txBox="1"/>
          <p:nvPr/>
        </p:nvSpPr>
        <p:spPr>
          <a:xfrm>
            <a:off x="1056150" y="1391675"/>
            <a:ext cx="7031700" cy="30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sv" sz="2000"/>
              <a:t>Ha den bästa möjliga ungdomsverksamheten med coacher i alla träningsgrupper.</a:t>
            </a:r>
            <a:endParaRPr sz="2000"/>
          </a:p>
          <a:p>
            <a:pPr indent="-355600" lvl="0" marL="45720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2000"/>
              <a:buChar char="-"/>
            </a:pPr>
            <a:r>
              <a:rPr lang="sv" sz="2000"/>
              <a:t>Rekrytera fler spelare till alla lag.</a:t>
            </a:r>
            <a:endParaRPr sz="2000"/>
          </a:p>
          <a:p>
            <a:pPr indent="-355600" lvl="0" marL="45720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2000"/>
              <a:buChar char="-"/>
            </a:pPr>
            <a:r>
              <a:rPr lang="sv" sz="2000"/>
              <a:t>Rekrytera fler ledare och funktionärer för att stödja lagen.</a:t>
            </a:r>
            <a:endParaRPr sz="2000"/>
          </a:p>
          <a:p>
            <a:pPr indent="-355600" lvl="0" marL="45720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2000"/>
              <a:buChar char="-"/>
            </a:pPr>
            <a:r>
              <a:rPr lang="sv" sz="2000"/>
              <a:t>Låta alla ungdomar spela seriespel företrädesvis i 86ers men även i samarbete med annan förening.</a:t>
            </a:r>
            <a:endParaRPr sz="2000"/>
          </a:p>
          <a:p>
            <a:pPr indent="-355600" lvl="0" marL="45720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2000"/>
              <a:buChar char="-"/>
            </a:pPr>
            <a:r>
              <a:rPr lang="sv" sz="2000"/>
              <a:t>Herrlag i tackling och flagg i seriespel</a:t>
            </a:r>
            <a:endParaRPr sz="2000"/>
          </a:p>
          <a:p>
            <a:pPr indent="-355600" lvl="0" marL="457200" rtl="0" algn="l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ts val="2000"/>
              <a:buChar char="-"/>
            </a:pPr>
            <a:r>
              <a:rPr lang="sv" sz="2000"/>
              <a:t>Ett Nionde SM-guld i Flagg herrar.</a:t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1986908">
            <a:off x="-1891603" y="-583185"/>
            <a:ext cx="8515417" cy="4789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1986908">
            <a:off x="4373697" y="2707715"/>
            <a:ext cx="8515417" cy="4789922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7"/>
          <p:cNvSpPr txBox="1"/>
          <p:nvPr>
            <p:ph type="title"/>
          </p:nvPr>
        </p:nvSpPr>
        <p:spPr>
          <a:xfrm>
            <a:off x="311700" y="426975"/>
            <a:ext cx="85206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 sz="4100">
                <a:solidFill>
                  <a:srgbClr val="FF0000"/>
                </a:solidFill>
              </a:rPr>
              <a:t>Verksamhetsmål</a:t>
            </a:r>
            <a:endParaRPr sz="410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100">
              <a:solidFill>
                <a:srgbClr val="FF0000"/>
              </a:solidFill>
            </a:endParaRPr>
          </a:p>
        </p:txBody>
      </p:sp>
      <p:pic>
        <p:nvPicPr>
          <p:cNvPr id="94" name="Google Shape;9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84247" y="4040350"/>
            <a:ext cx="1433850" cy="110315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7"/>
          <p:cNvSpPr txBox="1"/>
          <p:nvPr/>
        </p:nvSpPr>
        <p:spPr>
          <a:xfrm>
            <a:off x="1056150" y="1383525"/>
            <a:ext cx="7031700" cy="17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sv" sz="2000"/>
              <a:t>Balanserad ekonomi.</a:t>
            </a:r>
            <a:endParaRPr sz="2000"/>
          </a:p>
          <a:p>
            <a:pPr indent="-355600" lvl="0" marL="45720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2000"/>
              <a:buChar char="-"/>
            </a:pPr>
            <a:r>
              <a:rPr lang="sv" sz="2000"/>
              <a:t>Utbildning för såväl ledare, coacher som föräldrar.</a:t>
            </a:r>
            <a:endParaRPr sz="2000"/>
          </a:p>
          <a:p>
            <a:pPr indent="-355600" lvl="0" marL="45720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2000"/>
              <a:buChar char="-"/>
            </a:pPr>
            <a:r>
              <a:rPr lang="sv" sz="2000"/>
              <a:t>Samverka med kommunen för att Österängen blir färdigställd enligt våra önskemål.</a:t>
            </a:r>
            <a:endParaRPr sz="2000"/>
          </a:p>
          <a:p>
            <a:pPr indent="-355600" lvl="0" marL="457200" rtl="0" algn="l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ts val="2000"/>
              <a:buChar char="-"/>
            </a:pPr>
            <a:r>
              <a:rPr lang="sv" sz="2000"/>
              <a:t>Bibehålla det positiva NIU samarbetet.</a:t>
            </a:r>
            <a:endParaRPr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ameday">
  <a:themeElements>
    <a:clrScheme name="Gameday">
      <a:dk1>
        <a:srgbClr val="4285F4"/>
      </a:dk1>
      <a:lt1>
        <a:srgbClr val="FFFFFF"/>
      </a:lt1>
      <a:dk2>
        <a:srgbClr val="666666"/>
      </a:dk2>
      <a:lt2>
        <a:srgbClr val="D9D9D9"/>
      </a:lt2>
      <a:accent1>
        <a:srgbClr val="455A64"/>
      </a:accent1>
      <a:accent2>
        <a:srgbClr val="607D8B"/>
      </a:accent2>
      <a:accent3>
        <a:srgbClr val="FF5722"/>
      </a:accent3>
      <a:accent4>
        <a:srgbClr val="D84315"/>
      </a:accent4>
      <a:accent5>
        <a:srgbClr val="1C3AA9"/>
      </a:accent5>
      <a:accent6>
        <a:srgbClr val="FFAB40"/>
      </a:accent6>
      <a:hlink>
        <a:srgbClr val="1C3AA9"/>
      </a:hlink>
      <a:folHlink>
        <a:srgbClr val="1C3A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