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gif" ContentType="image/gi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4" r:id="rId2"/>
    <p:sldMasterId id="2147483672" r:id="rId3"/>
    <p:sldMasterId id="2147483660" r:id="rId4"/>
  </p:sldMasterIdLst>
  <p:sldIdLst>
    <p:sldId id="256" r:id="rId5"/>
    <p:sldId id="257" r:id="rId6"/>
    <p:sldId id="265" r:id="rId7"/>
    <p:sldId id="259" r:id="rId8"/>
    <p:sldId id="260" r:id="rId9"/>
    <p:sldId id="292" r:id="rId10"/>
    <p:sldId id="293" r:id="rId11"/>
    <p:sldId id="294" r:id="rId12"/>
    <p:sldId id="295" r:id="rId13"/>
    <p:sldId id="296" r:id="rId14"/>
    <p:sldId id="297" r:id="rId15"/>
    <p:sldId id="298" r:id="rId16"/>
    <p:sldId id="308" r:id="rId17"/>
    <p:sldId id="267" r:id="rId18"/>
    <p:sldId id="299" r:id="rId19"/>
    <p:sldId id="300" r:id="rId20"/>
    <p:sldId id="301" r:id="rId21"/>
    <p:sldId id="307" r:id="rId22"/>
    <p:sldId id="305" r:id="rId23"/>
    <p:sldId id="306" r:id="rId24"/>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ECF9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1176"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printerSettings" Target="printerSettings/printerSettings1.bin"/><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microsoft.com/office/2007/relationships/hdphoto" Target="../media/hdphoto2.wdp"/></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8977E5D8-647C-4418-BCBC-F8D1B577D877}" type="datetimeFigureOut">
              <a:rPr lang="sv-SE" smtClean="0"/>
              <a:pPr/>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977E5D8-647C-4418-BCBC-F8D1B577D877}" type="datetimeFigureOut">
              <a:rPr lang="sv-SE" smtClean="0"/>
              <a:pPr/>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977E5D8-647C-4418-BCBC-F8D1B577D877}" type="datetimeFigureOut">
              <a:rPr lang="sv-SE" smtClean="0"/>
              <a:pPr/>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8F85BDA9-EABE-3A4D-B004-5259ABBE03F9}"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33151183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F85BDA9-EABE-3A4D-B004-5259ABBE03F9}"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649308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8F85BDA9-EABE-3A4D-B004-5259ABBE03F9}"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27345458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8F85BDA9-EABE-3A4D-B004-5259ABBE03F9}"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330352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8F85BDA9-EABE-3A4D-B004-5259ABBE03F9}" type="datetimeFigureOut">
              <a:rPr lang="sv-SE" smtClean="0"/>
              <a:t>15-11-29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418994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8F85BDA9-EABE-3A4D-B004-5259ABBE03F9}" type="datetimeFigureOut">
              <a:rPr lang="sv-SE" smtClean="0"/>
              <a:t>15-11-29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1411103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8F85BDA9-EABE-3A4D-B004-5259ABBE03F9}" type="datetimeFigureOut">
              <a:rPr lang="sv-SE" smtClean="0"/>
              <a:t>15-11-29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3375452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8F85BDA9-EABE-3A4D-B004-5259ABBE03F9}"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3894282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datum 3"/>
          <p:cNvSpPr>
            <a:spLocks noGrp="1"/>
          </p:cNvSpPr>
          <p:nvPr>
            <p:ph type="dt" sz="half" idx="10"/>
          </p:nvPr>
        </p:nvSpPr>
        <p:spPr/>
        <p:txBody>
          <a:bodyPr/>
          <a:lstStyle/>
          <a:p>
            <a:fld id="{8977E5D8-647C-4418-BCBC-F8D1B577D877}" type="datetimeFigureOut">
              <a:rPr lang="sv-SE" smtClean="0"/>
              <a:pPr/>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8F85BDA9-EABE-3A4D-B004-5259ABBE03F9}"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9972991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F85BDA9-EABE-3A4D-B004-5259ABBE03F9}"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37075506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8F85BDA9-EABE-3A4D-B004-5259ABBE03F9}"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F1B768BC-BB78-6F4B-8916-5EC2FC4C7B22}" type="slidenum">
              <a:rPr lang="sv-SE" smtClean="0"/>
              <a:t>‹Nr.›</a:t>
            </a:fld>
            <a:endParaRPr lang="sv-SE"/>
          </a:p>
        </p:txBody>
      </p:sp>
    </p:spTree>
    <p:extLst>
      <p:ext uri="{BB962C8B-B14F-4D97-AF65-F5344CB8AC3E}">
        <p14:creationId xmlns:p14="http://schemas.microsoft.com/office/powerpoint/2010/main" val="25560387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D00CE7BE-EEE8-1242-870E-33740AA2BC20}"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22610278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D00CE7BE-EEE8-1242-870E-33740AA2BC20}"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359110863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D00CE7BE-EEE8-1242-870E-33740AA2BC20}"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4271754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D00CE7BE-EEE8-1242-870E-33740AA2BC20}"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3540822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D00CE7BE-EEE8-1242-870E-33740AA2BC20}" type="datetimeFigureOut">
              <a:rPr lang="sv-SE" smtClean="0"/>
              <a:t>15-11-29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18659326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D00CE7BE-EEE8-1242-870E-33740AA2BC20}" type="datetimeFigureOut">
              <a:rPr lang="sv-SE" smtClean="0"/>
              <a:t>15-11-29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18314682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D00CE7BE-EEE8-1242-870E-33740AA2BC20}" type="datetimeFigureOut">
              <a:rPr lang="sv-SE" smtClean="0"/>
              <a:t>15-11-29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3923740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8977E5D8-647C-4418-BCBC-F8D1B577D877}" type="datetimeFigureOut">
              <a:rPr lang="sv-SE" smtClean="0"/>
              <a:pPr/>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61AC612B-5CC0-46C5-9C43-90CC465CF3FC}" type="slidenum">
              <a:rPr lang="sv-SE" smtClean="0"/>
              <a:pPr/>
              <a:t>‹Nr.›</a:t>
            </a:fld>
            <a:endParaRPr lang="sv-SE"/>
          </a:p>
        </p:txBody>
      </p:sp>
      <p:pic>
        <p:nvPicPr>
          <p:cNvPr id="7" name="Bildobjekt 6" descr="dukes.jpg"/>
          <p:cNvPicPr>
            <a:picLocks noChangeAspect="1"/>
          </p:cNvPicPr>
          <p:nvPr userDrawn="1"/>
        </p:nvPicPr>
        <p:blipFill>
          <a:blip r:embed="rId2">
            <a:alphaModFix amt="40000"/>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D00CE7BE-EEE8-1242-870E-33740AA2BC20}"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35407653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D00CE7BE-EEE8-1242-870E-33740AA2BC20}"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14051867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D00CE7BE-EEE8-1242-870E-33740AA2BC20}"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5105691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D00CE7BE-EEE8-1242-870E-33740AA2BC20}"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6936D89-E18B-E342-B1FC-15B920F4572C}" type="slidenum">
              <a:rPr lang="sv-SE" smtClean="0"/>
              <a:t>‹Nr.›</a:t>
            </a:fld>
            <a:endParaRPr lang="sv-SE"/>
          </a:p>
        </p:txBody>
      </p:sp>
    </p:spTree>
    <p:extLst>
      <p:ext uri="{BB962C8B-B14F-4D97-AF65-F5344CB8AC3E}">
        <p14:creationId xmlns:p14="http://schemas.microsoft.com/office/powerpoint/2010/main" val="50548264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685800" y="2130425"/>
            <a:ext cx="7772400" cy="1470025"/>
          </a:xfrm>
        </p:spPr>
        <p:txBody>
          <a:bodyPr/>
          <a:lstStyle/>
          <a:p>
            <a:r>
              <a:rPr lang="sv-SE" smtClean="0"/>
              <a:t>Klicka här för att ändra format</a:t>
            </a:r>
            <a:endParaRPr lang="sv-SE"/>
          </a:p>
        </p:txBody>
      </p:sp>
      <p:sp>
        <p:nvSpPr>
          <p:cNvPr id="3" name="Underrubri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sv-SE"/>
          </a:p>
        </p:txBody>
      </p:sp>
      <p:sp>
        <p:nvSpPr>
          <p:cNvPr id="4" name="Platshållare för datum 3"/>
          <p:cNvSpPr>
            <a:spLocks noGrp="1"/>
          </p:cNvSpPr>
          <p:nvPr>
            <p:ph type="dt" sz="half" idx="10"/>
          </p:nvPr>
        </p:nvSpPr>
        <p:spPr/>
        <p:txBody>
          <a:bodyPr/>
          <a:lstStyle/>
          <a:p>
            <a:fld id="{9D2CF29E-C6FB-9A4B-B9AE-A25882408542}"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118350583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D2CF29E-C6FB-9A4B-B9AE-A25882408542}"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990811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313" y="4406900"/>
            <a:ext cx="7772400" cy="1362075"/>
          </a:xfrm>
        </p:spPr>
        <p:txBody>
          <a:bodyPr anchor="t"/>
          <a:lstStyle>
            <a:lvl1pPr algn="l">
              <a:defRPr sz="4000" b="1" cap="all"/>
            </a:lvl1pPr>
          </a:lstStyle>
          <a:p>
            <a:r>
              <a:rPr lang="sv-SE" smtClean="0"/>
              <a:t>Klicka här för att ändra format</a:t>
            </a:r>
            <a:endParaRPr lang="sv-SE"/>
          </a:p>
        </p:txBody>
      </p:sp>
      <p:sp>
        <p:nvSpPr>
          <p:cNvPr id="3" name="Platshållare för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Platshållare för datum 3"/>
          <p:cNvSpPr>
            <a:spLocks noGrp="1"/>
          </p:cNvSpPr>
          <p:nvPr>
            <p:ph type="dt" sz="half" idx="10"/>
          </p:nvPr>
        </p:nvSpPr>
        <p:spPr/>
        <p:txBody>
          <a:bodyPr/>
          <a:lstStyle/>
          <a:p>
            <a:fld id="{9D2CF29E-C6FB-9A4B-B9AE-A25882408542}"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37138259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9D2CF29E-C6FB-9A4B-B9AE-A25882408542}"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38000797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9D2CF29E-C6FB-9A4B-B9AE-A25882408542}" type="datetimeFigureOut">
              <a:rPr lang="sv-SE" smtClean="0"/>
              <a:t>15-11-29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32871374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9D2CF29E-C6FB-9A4B-B9AE-A25882408542}" type="datetimeFigureOut">
              <a:rPr lang="sv-SE" smtClean="0"/>
              <a:t>15-11-29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4047590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8977E5D8-647C-4418-BCBC-F8D1B577D877}" type="datetimeFigureOut">
              <a:rPr lang="sv-SE" smtClean="0"/>
              <a:pPr/>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D2CF29E-C6FB-9A4B-B9AE-A25882408542}" type="datetimeFigureOut">
              <a:rPr lang="sv-SE" smtClean="0"/>
              <a:t>15-11-29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294959827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9D2CF29E-C6FB-9A4B-B9AE-A25882408542}"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32161003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9D2CF29E-C6FB-9A4B-B9AE-A25882408542}" type="datetimeFigureOut">
              <a:rPr lang="sv-SE" smtClean="0"/>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17784281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D2CF29E-C6FB-9A4B-B9AE-A25882408542}"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100929972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629400" y="274638"/>
            <a:ext cx="2057400" cy="5851525"/>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457200" y="274638"/>
            <a:ext cx="6019800" cy="5851525"/>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D2CF29E-C6FB-9A4B-B9AE-A25882408542}" type="datetimeFigureOut">
              <a:rPr lang="sv-SE" smtClean="0"/>
              <a:t>15-11-29</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C06860DA-007F-6D4F-9ED5-043747090BDC}" type="slidenum">
              <a:rPr lang="sv-SE" smtClean="0"/>
              <a:t>‹Nr.›</a:t>
            </a:fld>
            <a:endParaRPr lang="sv-SE"/>
          </a:p>
        </p:txBody>
      </p:sp>
    </p:spTree>
    <p:extLst>
      <p:ext uri="{BB962C8B-B14F-4D97-AF65-F5344CB8AC3E}">
        <p14:creationId xmlns:p14="http://schemas.microsoft.com/office/powerpoint/2010/main" val="38233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lvl1pPr>
              <a:defRPr/>
            </a:lvl1pPr>
          </a:lstStyle>
          <a:p>
            <a:r>
              <a:rPr lang="sv-SE" smtClean="0"/>
              <a:t>Klicka här för att ändra format</a:t>
            </a:r>
            <a:endParaRPr lang="sv-SE"/>
          </a:p>
        </p:txBody>
      </p:sp>
      <p:sp>
        <p:nvSpPr>
          <p:cNvPr id="3" name="Platshållare för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Platshållare för innehåll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6" name="Platshållare för innehåll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8977E5D8-647C-4418-BCBC-F8D1B577D877}" type="datetimeFigureOut">
              <a:rPr lang="sv-SE" smtClean="0"/>
              <a:pPr/>
              <a:t>15-11-29</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8977E5D8-647C-4418-BCBC-F8D1B577D877}" type="datetimeFigureOut">
              <a:rPr lang="sv-SE" smtClean="0"/>
              <a:pPr/>
              <a:t>15-11-29</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8977E5D8-647C-4418-BCBC-F8D1B577D877}" type="datetimeFigureOut">
              <a:rPr lang="sv-SE" smtClean="0"/>
              <a:pPr/>
              <a:t>15-11-29</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73050"/>
            <a:ext cx="3008313" cy="1162050"/>
          </a:xfrm>
        </p:spPr>
        <p:txBody>
          <a:bodyPr anchor="b"/>
          <a:lstStyle>
            <a:lvl1pPr algn="l">
              <a:defRPr sz="2000" b="1"/>
            </a:lvl1pPr>
          </a:lstStyle>
          <a:p>
            <a:r>
              <a:rPr lang="sv-SE" smtClean="0"/>
              <a:t>Klicka här för att ändra format</a:t>
            </a:r>
            <a:endParaRPr lang="sv-SE"/>
          </a:p>
        </p:txBody>
      </p:sp>
      <p:sp>
        <p:nvSpPr>
          <p:cNvPr id="3" name="Platshållare för innehåll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8977E5D8-647C-4418-BCBC-F8D1B577D877}" type="datetimeFigureOut">
              <a:rPr lang="sv-SE" smtClean="0"/>
              <a:pPr/>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288" y="4800600"/>
            <a:ext cx="5486400" cy="566738"/>
          </a:xfrm>
        </p:spPr>
        <p:txBody>
          <a:bodyPr anchor="b"/>
          <a:lstStyle>
            <a:lvl1pPr algn="l">
              <a:defRPr sz="2000" b="1"/>
            </a:lvl1pPr>
          </a:lstStyle>
          <a:p>
            <a:r>
              <a:rPr lang="sv-SE" smtClean="0"/>
              <a:t>Klicka här för att ändra format</a:t>
            </a:r>
            <a:endParaRPr lang="sv-SE"/>
          </a:p>
        </p:txBody>
      </p:sp>
      <p:sp>
        <p:nvSpPr>
          <p:cNvPr id="3" name="Platshållare för bild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Platshållare för datum 4"/>
          <p:cNvSpPr>
            <a:spLocks noGrp="1"/>
          </p:cNvSpPr>
          <p:nvPr>
            <p:ph type="dt" sz="half" idx="10"/>
          </p:nvPr>
        </p:nvSpPr>
        <p:spPr/>
        <p:txBody>
          <a:bodyPr/>
          <a:lstStyle/>
          <a:p>
            <a:fld id="{8977E5D8-647C-4418-BCBC-F8D1B577D877}" type="datetimeFigureOut">
              <a:rPr lang="sv-SE" smtClean="0"/>
              <a:pPr/>
              <a:t>15-11-29</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61AC612B-5CC0-46C5-9C43-90CC465CF3FC}" type="slidenum">
              <a:rPr lang="sv-SE" smtClean="0"/>
              <a:pPr/>
              <a:t>‹Nr.›</a:t>
            </a:fld>
            <a:endParaRPr lang="sv-S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eg"/><Relationship Id="rId1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3" Type="http://schemas.openxmlformats.org/officeDocument/2006/relationships/image" Target="../media/image3.jpg"/><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58000"/>
            <a:extLst>
              <a:ext uri="{BEBA8EAE-BF5A-486C-A8C5-ECC9F3942E4B}">
                <a14:imgProps xmlns:a14="http://schemas.microsoft.com/office/drawing/2010/main">
                  <a14:imgLayer r:embed="rId14">
                    <a14:imgEffect>
                      <a14:colorTemperature colorTemp="3891"/>
                    </a14:imgEffect>
                    <a14:imgEffect>
                      <a14:saturation sat="35000"/>
                    </a14:imgEffect>
                  </a14:imgLayer>
                </a14:imgProps>
              </a:ext>
            </a:extLst>
          </a:blip>
          <a:srcRect/>
          <a:stretch>
            <a:fillRect l="-36000" r="-36000"/>
          </a:stretch>
        </a:blip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77E5D8-647C-4418-BCBC-F8D1B577D877}" type="datetimeFigureOut">
              <a:rPr lang="sv-SE" smtClean="0"/>
              <a:pPr/>
              <a:t>15-11-29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AC612B-5CC0-46C5-9C43-90CC465CF3FC}" type="slidenum">
              <a:rPr lang="sv-SE" smtClean="0"/>
              <a:pPr/>
              <a:t>‹Nr.›</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85BDA9-EABE-3A4D-B004-5259ABBE03F9}" type="datetimeFigureOut">
              <a:rPr lang="sv-SE" smtClean="0"/>
              <a:t>15-11-29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B768BC-BB78-6F4B-8916-5EC2FC4C7B22}" type="slidenum">
              <a:rPr lang="sv-SE" smtClean="0"/>
              <a:t>‹Nr.›</a:t>
            </a:fld>
            <a:endParaRPr lang="sv-SE"/>
          </a:p>
        </p:txBody>
      </p:sp>
    </p:spTree>
    <p:extLst>
      <p:ext uri="{BB962C8B-B14F-4D97-AF65-F5344CB8AC3E}">
        <p14:creationId xmlns:p14="http://schemas.microsoft.com/office/powerpoint/2010/main" val="4317159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smtClean="0"/>
              <a:t>Klicka här för att ändra format på bakgrundstexten</a:t>
            </a:r>
          </a:p>
          <a:p>
            <a:pPr lvl="1"/>
            <a:r>
              <a:rPr lang="sv-SE" dirty="0" smtClean="0"/>
              <a:t>Nivå två</a:t>
            </a:r>
          </a:p>
          <a:p>
            <a:pPr lvl="2"/>
            <a:r>
              <a:rPr lang="sv-SE" dirty="0" smtClean="0"/>
              <a:t>Nivå tre</a:t>
            </a:r>
          </a:p>
          <a:p>
            <a:pPr lvl="3"/>
            <a:r>
              <a:rPr lang="sv-SE" dirty="0" smtClean="0"/>
              <a:t>Nivå fyra</a:t>
            </a:r>
          </a:p>
          <a:p>
            <a:pPr lvl="4"/>
            <a:r>
              <a:rPr lang="sv-SE" dirty="0" smtClean="0"/>
              <a:t>Nivå fem</a:t>
            </a:r>
            <a:endParaRPr lang="sv-SE" dirty="0"/>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0CE7BE-EEE8-1242-870E-33740AA2BC20}" type="datetimeFigureOut">
              <a:rPr lang="sv-SE" smtClean="0"/>
              <a:t>15-11-29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dirty="0" smtClean="0"/>
              <a:t>www.86ers.se</a:t>
            </a:r>
            <a:endParaRPr lang="sv-SE" dirty="0"/>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sv-SE" dirty="0" smtClean="0"/>
              <a:t>1	</a:t>
            </a:r>
            <a:endParaRPr lang="sv-SE" dirty="0"/>
          </a:p>
        </p:txBody>
      </p:sp>
      <p:pic>
        <p:nvPicPr>
          <p:cNvPr id="7" name="Bildobjekt 6" descr="dukes.jpg"/>
          <p:cNvPicPr>
            <a:picLocks noChangeAspect="1"/>
          </p:cNvPicPr>
          <p:nvPr userDrawn="1"/>
        </p:nvPicPr>
        <p:blipFill>
          <a:blip r:embed="rId13">
            <a:alphaModFix amt="3800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08417746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2CF29E-C6FB-9A4B-B9AE-A25882408542}" type="datetimeFigureOut">
              <a:rPr lang="sv-SE" smtClean="0"/>
              <a:t>15-11-29</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6860DA-007F-6D4F-9ED5-043747090BDC}" type="slidenum">
              <a:rPr lang="sv-SE" smtClean="0"/>
              <a:t>‹Nr.›</a:t>
            </a:fld>
            <a:endParaRPr lang="sv-SE"/>
          </a:p>
        </p:txBody>
      </p:sp>
    </p:spTree>
    <p:extLst>
      <p:ext uri="{BB962C8B-B14F-4D97-AF65-F5344CB8AC3E}">
        <p14:creationId xmlns:p14="http://schemas.microsoft.com/office/powerpoint/2010/main" val="40120690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51520" y="1988840"/>
            <a:ext cx="8640960" cy="1800200"/>
          </a:xfrm>
        </p:spPr>
        <p:txBody>
          <a:bodyPr>
            <a:noAutofit/>
          </a:bodyPr>
          <a:lstStyle/>
          <a:p>
            <a:r>
              <a:rPr lang="sv-SE" sz="8000" dirty="0">
                <a:solidFill>
                  <a:srgbClr val="C00000"/>
                </a:solidFill>
                <a:latin typeface="Allstar" pitchFamily="2" charset="0"/>
              </a:rPr>
              <a:t>Å</a:t>
            </a:r>
            <a:r>
              <a:rPr lang="sv-SE" sz="8000" dirty="0" smtClean="0">
                <a:solidFill>
                  <a:srgbClr val="C00000"/>
                </a:solidFill>
                <a:latin typeface="Allstar" pitchFamily="2" charset="0"/>
              </a:rPr>
              <a:t>rsmöte</a:t>
            </a:r>
            <a:endParaRPr lang="sv-SE" sz="8000" dirty="0">
              <a:solidFill>
                <a:srgbClr val="C00000"/>
              </a:solidFill>
              <a:latin typeface="Allstar" pitchFamily="2" charset="0"/>
            </a:endParaRPr>
          </a:p>
        </p:txBody>
      </p:sp>
      <p:sp>
        <p:nvSpPr>
          <p:cNvPr id="3" name="Underrubrik 2"/>
          <p:cNvSpPr>
            <a:spLocks noGrp="1"/>
          </p:cNvSpPr>
          <p:nvPr>
            <p:ph type="subTitle" idx="1"/>
          </p:nvPr>
        </p:nvSpPr>
        <p:spPr>
          <a:xfrm>
            <a:off x="1187624" y="4077072"/>
            <a:ext cx="6400800" cy="1752600"/>
          </a:xfrm>
        </p:spPr>
        <p:txBody>
          <a:bodyPr>
            <a:normAutofit/>
          </a:bodyPr>
          <a:lstStyle/>
          <a:p>
            <a:r>
              <a:rPr lang="sv-SE" sz="9600" dirty="0" smtClean="0">
                <a:solidFill>
                  <a:srgbClr val="C00000"/>
                </a:solidFill>
                <a:latin typeface="Allstar" pitchFamily="2" charset="0"/>
              </a:rPr>
              <a:t>2015</a:t>
            </a:r>
            <a:endParaRPr lang="sv-SE" sz="9600" dirty="0">
              <a:solidFill>
                <a:srgbClr val="C00000"/>
              </a:solidFill>
              <a:latin typeface="Allstar" pitchFamily="2" charset="0"/>
            </a:endParaRPr>
          </a:p>
        </p:txBody>
      </p:sp>
      <p:pic>
        <p:nvPicPr>
          <p:cNvPr id="11" name="Bildobjekt 10" descr="Logga-U86ers.gif"/>
          <p:cNvPicPr>
            <a:picLocks noChangeAspect="1"/>
          </p:cNvPicPr>
          <p:nvPr/>
        </p:nvPicPr>
        <p:blipFill>
          <a:blip r:embed="rId2" cstate="print"/>
          <a:stretch>
            <a:fillRect/>
          </a:stretch>
        </p:blipFill>
        <p:spPr>
          <a:xfrm>
            <a:off x="251520" y="188640"/>
            <a:ext cx="2352922" cy="198884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a:solidFill>
                  <a:srgbClr val="C00000"/>
                </a:solidFill>
                <a:latin typeface="Allstar" pitchFamily="2" charset="0"/>
              </a:rPr>
              <a:t>U</a:t>
            </a:r>
            <a:r>
              <a:rPr lang="sv-SE" sz="5400" dirty="0" smtClean="0">
                <a:solidFill>
                  <a:srgbClr val="C00000"/>
                </a:solidFill>
                <a:latin typeface="Allstar" pitchFamily="2" charset="0"/>
              </a:rPr>
              <a:t>ngdomsverksamhet</a:t>
            </a:r>
            <a:endParaRPr lang="sv-SE" sz="5400" dirty="0">
              <a:solidFill>
                <a:srgbClr val="C00000"/>
              </a:solidFill>
              <a:latin typeface="Allstar" pitchFamily="2" charset="0"/>
            </a:endParaRPr>
          </a:p>
        </p:txBody>
      </p:sp>
      <p:sp>
        <p:nvSpPr>
          <p:cNvPr id="9" name="Rektangel med rundade hörn 8"/>
          <p:cNvSpPr/>
          <p:nvPr/>
        </p:nvSpPr>
        <p:spPr>
          <a:xfrm>
            <a:off x="1475656" y="1412776"/>
            <a:ext cx="6768752" cy="489654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nSpc>
                <a:spcPct val="90000"/>
              </a:lnSpc>
            </a:pPr>
            <a:r>
              <a:rPr lang="sv-SE" sz="3200" b="1" dirty="0" smtClean="0">
                <a:solidFill>
                  <a:srgbClr val="C00000"/>
                </a:solidFill>
              </a:rPr>
              <a:t>Öka antalet ungdomsmedlemmar </a:t>
            </a:r>
            <a:r>
              <a:rPr lang="sv-SE" sz="3200" b="1" dirty="0" smtClean="0">
                <a:solidFill>
                  <a:srgbClr val="C00000"/>
                </a:solidFill>
              </a:rPr>
              <a:t>med 25% </a:t>
            </a:r>
            <a:r>
              <a:rPr lang="sv-SE" sz="3200" b="1" dirty="0" smtClean="0">
                <a:solidFill>
                  <a:srgbClr val="C00000"/>
                </a:solidFill>
              </a:rPr>
              <a:t>under säsongen.</a:t>
            </a:r>
          </a:p>
          <a:p>
            <a:pPr>
              <a:lnSpc>
                <a:spcPct val="90000"/>
              </a:lnSpc>
            </a:pPr>
            <a:endParaRPr lang="sv-SE" sz="3200" b="1" dirty="0" smtClean="0">
              <a:solidFill>
                <a:srgbClr val="C00000"/>
              </a:solidFill>
            </a:endParaRPr>
          </a:p>
          <a:p>
            <a:pPr lvl="1">
              <a:lnSpc>
                <a:spcPct val="90000"/>
              </a:lnSpc>
            </a:pPr>
            <a:r>
              <a:rPr lang="sv-SE" sz="2800" b="1" dirty="0" smtClean="0">
                <a:solidFill>
                  <a:srgbClr val="C00000"/>
                </a:solidFill>
              </a:rPr>
              <a:t>Målsättningen är att varje år slussa in minst tre spelare från U19 till A-laget.</a:t>
            </a:r>
            <a:endParaRPr lang="sv-SE" sz="28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smtClean="0">
                <a:solidFill>
                  <a:srgbClr val="C00000"/>
                </a:solidFill>
                <a:latin typeface="Allstar" pitchFamily="2" charset="0"/>
              </a:rPr>
              <a:t>Ungdomsverksamhet</a:t>
            </a:r>
            <a:br>
              <a:rPr lang="sv-SE" sz="5400" dirty="0" smtClean="0">
                <a:solidFill>
                  <a:srgbClr val="C00000"/>
                </a:solidFill>
                <a:latin typeface="Allstar" pitchFamily="2" charset="0"/>
              </a:rPr>
            </a:br>
            <a:r>
              <a:rPr lang="sv-SE" sz="5400" dirty="0" smtClean="0">
                <a:solidFill>
                  <a:srgbClr val="C00000"/>
                </a:solidFill>
                <a:latin typeface="Allstar" pitchFamily="2" charset="0"/>
              </a:rPr>
              <a:t>Juniorkommitt</a:t>
            </a:r>
            <a:r>
              <a:rPr lang="sv-SE" sz="5400" dirty="0" smtClean="0">
                <a:solidFill>
                  <a:srgbClr val="C00000"/>
                </a:solidFill>
                <a:latin typeface="Allstar" pitchFamily="2" charset="0"/>
              </a:rPr>
              <a:t>é</a:t>
            </a:r>
            <a:endParaRPr lang="sv-SE" sz="5400" dirty="0">
              <a:solidFill>
                <a:srgbClr val="C00000"/>
              </a:solidFill>
              <a:latin typeface="Allstar" pitchFamily="2" charset="0"/>
            </a:endParaRPr>
          </a:p>
        </p:txBody>
      </p:sp>
      <p:sp>
        <p:nvSpPr>
          <p:cNvPr id="9" name="Rektangel med rundade hörn 8"/>
          <p:cNvSpPr/>
          <p:nvPr/>
        </p:nvSpPr>
        <p:spPr>
          <a:xfrm>
            <a:off x="323528" y="2348880"/>
            <a:ext cx="8568952" cy="360040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endParaRPr lang="sv-SE" sz="2400" dirty="0" smtClean="0"/>
          </a:p>
          <a:p>
            <a:r>
              <a:rPr lang="sv-SE" sz="2400" dirty="0" smtClean="0">
                <a:solidFill>
                  <a:srgbClr val="FF0000"/>
                </a:solidFill>
              </a:rPr>
              <a:t>Genom </a:t>
            </a:r>
            <a:r>
              <a:rPr lang="sv-SE" sz="2400" dirty="0">
                <a:solidFill>
                  <a:srgbClr val="FF0000"/>
                </a:solidFill>
              </a:rPr>
              <a:t>fler prova-på-dagar så är hoppas vi kunna öka antalet spelare med 25% per år. Vår målsättning är att få fler att spela Amerikansk Fotboll i Uppsala 86ers! Vår målsättning är att fler rekryteras till JK och att vi uppnår en bra dialog mellan coacher, föräldrar, spelare och styrelse så vår verksamhet präglas av samarbete, utveckling, glädje, öppenhet och som är inkluderande. Alla barn och ungdomar ska känna att de har en viktig plats att fylla i de lag där de ingår och vara ambassadörer för amerikansk fotboll! </a:t>
            </a:r>
          </a:p>
          <a:p>
            <a:pPr>
              <a:lnSpc>
                <a:spcPct val="90000"/>
              </a:lnSpc>
            </a:pPr>
            <a:endParaRPr lang="sv-SE" sz="32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err="1" smtClean="0">
                <a:solidFill>
                  <a:srgbClr val="C00000"/>
                </a:solidFill>
                <a:latin typeface="Allstar" pitchFamily="2" charset="0"/>
              </a:rPr>
              <a:t>SKOLverksamhet</a:t>
            </a:r>
            <a:endParaRPr lang="sv-SE" sz="5400" dirty="0">
              <a:solidFill>
                <a:srgbClr val="C00000"/>
              </a:solidFill>
              <a:latin typeface="Allstar" pitchFamily="2" charset="0"/>
            </a:endParaRPr>
          </a:p>
        </p:txBody>
      </p:sp>
      <p:sp>
        <p:nvSpPr>
          <p:cNvPr id="9" name="Rektangel med rundade hörn 8"/>
          <p:cNvSpPr/>
          <p:nvPr/>
        </p:nvSpPr>
        <p:spPr>
          <a:xfrm>
            <a:off x="1547664" y="2276872"/>
            <a:ext cx="5688632" cy="309634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gn="ctr">
              <a:lnSpc>
                <a:spcPct val="90000"/>
              </a:lnSpc>
            </a:pPr>
            <a:r>
              <a:rPr lang="sv-SE" sz="3200" b="1" dirty="0" smtClean="0">
                <a:solidFill>
                  <a:srgbClr val="C00000"/>
                </a:solidFill>
              </a:rPr>
              <a:t>Fortsätta samarbetet med Upplands </a:t>
            </a:r>
            <a:r>
              <a:rPr lang="sv-SE" sz="3200" b="1" dirty="0" smtClean="0">
                <a:solidFill>
                  <a:srgbClr val="C00000"/>
                </a:solidFill>
              </a:rPr>
              <a:t>Idrottsförbund, Celsiusskolan och SAFF kring NIU och RIG.</a:t>
            </a:r>
            <a:endParaRPr lang="sv-SE" sz="32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smtClean="0">
                <a:solidFill>
                  <a:srgbClr val="C00000"/>
                </a:solidFill>
                <a:latin typeface="Allstar" pitchFamily="2" charset="0"/>
              </a:rPr>
              <a:t>styrelsearbete</a:t>
            </a:r>
            <a:endParaRPr lang="sv-SE" sz="5400" dirty="0">
              <a:solidFill>
                <a:srgbClr val="C00000"/>
              </a:solidFill>
              <a:latin typeface="Allstar" pitchFamily="2" charset="0"/>
            </a:endParaRPr>
          </a:p>
        </p:txBody>
      </p:sp>
      <p:sp>
        <p:nvSpPr>
          <p:cNvPr id="9" name="Rektangel med rundade hörn 8"/>
          <p:cNvSpPr/>
          <p:nvPr/>
        </p:nvSpPr>
        <p:spPr>
          <a:xfrm>
            <a:off x="1547664" y="2276872"/>
            <a:ext cx="5688632" cy="309634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FontTx/>
              <a:buChar char="-"/>
            </a:pPr>
            <a:r>
              <a:rPr lang="sv-SE" sz="3200" b="1" dirty="0" smtClean="0">
                <a:solidFill>
                  <a:srgbClr val="C00000"/>
                </a:solidFill>
              </a:rPr>
              <a:t>Bra arbetsfördelning</a:t>
            </a:r>
          </a:p>
          <a:p>
            <a:pPr marL="457200" indent="-457200" algn="ctr">
              <a:buFontTx/>
              <a:buChar char="-"/>
            </a:pPr>
            <a:r>
              <a:rPr lang="sv-SE" sz="3200" b="1" dirty="0" smtClean="0">
                <a:solidFill>
                  <a:srgbClr val="C00000"/>
                </a:solidFill>
              </a:rPr>
              <a:t>Ungdomsrepresentation</a:t>
            </a:r>
          </a:p>
          <a:p>
            <a:pPr marL="457200" indent="-457200" algn="ctr">
              <a:buFontTx/>
              <a:buChar char="-"/>
            </a:pPr>
            <a:r>
              <a:rPr lang="sv-SE" sz="3200" b="1" dirty="0" smtClean="0">
                <a:solidFill>
                  <a:srgbClr val="C00000"/>
                </a:solidFill>
              </a:rPr>
              <a:t>Spelarrepresentation</a:t>
            </a:r>
          </a:p>
          <a:p>
            <a:pPr marL="457200" indent="-457200" algn="ctr">
              <a:buFontTx/>
              <a:buChar char="-"/>
            </a:pPr>
            <a:r>
              <a:rPr lang="sv-SE" sz="3200" b="1" dirty="0" smtClean="0">
                <a:solidFill>
                  <a:srgbClr val="C00000"/>
                </a:solidFill>
              </a:rPr>
              <a:t>Sund ekonomi, arbeta bort underskottet</a:t>
            </a:r>
            <a:endParaRPr lang="sv-SE" sz="3200" b="1" dirty="0" smtClean="0">
              <a:solidFill>
                <a:srgbClr val="C00000"/>
              </a:solidFill>
            </a:endParaRPr>
          </a:p>
        </p:txBody>
      </p:sp>
    </p:spTree>
    <p:extLst>
      <p:ext uri="{BB962C8B-B14F-4D97-AF65-F5344CB8AC3E}">
        <p14:creationId xmlns:p14="http://schemas.microsoft.com/office/powerpoint/2010/main" val="1514033497"/>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7200" dirty="0" smtClean="0">
                <a:solidFill>
                  <a:srgbClr val="C00000"/>
                </a:solidFill>
                <a:latin typeface="Allstar" pitchFamily="2" charset="0"/>
              </a:rPr>
              <a:t>Dam och herr</a:t>
            </a:r>
            <a:endParaRPr lang="sv-SE" sz="7200" dirty="0">
              <a:solidFill>
                <a:srgbClr val="C00000"/>
              </a:solidFill>
              <a:latin typeface="Allstar" pitchFamily="2" charset="0"/>
            </a:endParaRPr>
          </a:p>
        </p:txBody>
      </p:sp>
      <p:sp>
        <p:nvSpPr>
          <p:cNvPr id="3" name="Platshållare för innehåll 2"/>
          <p:cNvSpPr>
            <a:spLocks noGrp="1"/>
          </p:cNvSpPr>
          <p:nvPr>
            <p:ph idx="1"/>
          </p:nvPr>
        </p:nvSpPr>
        <p:spPr>
          <a:xfrm>
            <a:off x="457200" y="1600201"/>
            <a:ext cx="5770984" cy="820688"/>
          </a:xfrm>
        </p:spPr>
        <p:txBody>
          <a:bodyPr>
            <a:normAutofit/>
          </a:bodyPr>
          <a:lstStyle/>
          <a:p>
            <a:pPr>
              <a:buNone/>
            </a:pPr>
            <a:r>
              <a:rPr lang="sv-SE" sz="4400" dirty="0" smtClean="0">
                <a:solidFill>
                  <a:srgbClr val="C00000"/>
                </a:solidFill>
                <a:latin typeface="Allstar" pitchFamily="2" charset="0"/>
              </a:rPr>
              <a:t>Viktiga områden:</a:t>
            </a:r>
            <a:endParaRPr lang="sv-SE" sz="4400" dirty="0">
              <a:solidFill>
                <a:srgbClr val="C00000"/>
              </a:solidFill>
              <a:latin typeface="Allstar" pitchFamily="2" charset="0"/>
            </a:endParaRPr>
          </a:p>
        </p:txBody>
      </p:sp>
      <p:sp>
        <p:nvSpPr>
          <p:cNvPr id="4" name="Rektangel 3"/>
          <p:cNvSpPr/>
          <p:nvPr/>
        </p:nvSpPr>
        <p:spPr>
          <a:xfrm>
            <a:off x="1619672" y="2420888"/>
            <a:ext cx="3528392" cy="93610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isometricOffAxis2Lef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REKRYTERING OCH SPEL (DAM)</a:t>
            </a:r>
            <a:endParaRPr lang="sv-SE" sz="2800" b="1" dirty="0">
              <a:solidFill>
                <a:srgbClr val="C00000"/>
              </a:solidFill>
            </a:endParaRPr>
          </a:p>
        </p:txBody>
      </p:sp>
      <p:sp>
        <p:nvSpPr>
          <p:cNvPr id="5" name="Rektangel 4"/>
          <p:cNvSpPr/>
          <p:nvPr/>
        </p:nvSpPr>
        <p:spPr>
          <a:xfrm>
            <a:off x="4788024" y="3573016"/>
            <a:ext cx="3528392" cy="93610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isometricRightUp"/>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SUPERSERIEN -ELIT</a:t>
            </a:r>
            <a:endParaRPr lang="sv-SE" sz="2800" b="1" dirty="0">
              <a:solidFill>
                <a:srgbClr val="C00000"/>
              </a:solidFill>
            </a:endParaRPr>
          </a:p>
        </p:txBody>
      </p:sp>
      <p:sp>
        <p:nvSpPr>
          <p:cNvPr id="6" name="Rektangel 5"/>
          <p:cNvSpPr/>
          <p:nvPr/>
        </p:nvSpPr>
        <p:spPr>
          <a:xfrm rot="597397">
            <a:off x="2255919" y="5310690"/>
            <a:ext cx="3528831" cy="100353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isometricTopUp"/>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PARTNERS</a:t>
            </a:r>
            <a:endParaRPr lang="sv-SE" sz="2800" b="1" dirty="0">
              <a:solidFill>
                <a:srgbClr val="C00000"/>
              </a:solidFill>
            </a:endParaRPr>
          </a:p>
        </p:txBody>
      </p:sp>
      <p:sp>
        <p:nvSpPr>
          <p:cNvPr id="7" name="Rektangel 6"/>
          <p:cNvSpPr/>
          <p:nvPr/>
        </p:nvSpPr>
        <p:spPr>
          <a:xfrm>
            <a:off x="0" y="4005064"/>
            <a:ext cx="3528392" cy="115212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isometricRightUp"/>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UTBILDNING</a:t>
            </a:r>
            <a:endParaRPr lang="sv-SE" sz="2800" b="1" dirty="0">
              <a:solidFill>
                <a:srgbClr val="C000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1000" fill="hold"/>
                                        <p:tgtEl>
                                          <p:spTgt spid="4">
                                            <p:bg/>
                                          </p:spTgt>
                                        </p:tgtEl>
                                        <p:attrNameLst>
                                          <p:attrName>ppt_x</p:attrName>
                                        </p:attrNameLst>
                                      </p:cBhvr>
                                      <p:tavLst>
                                        <p:tav tm="0">
                                          <p:val>
                                            <p:strVal val="0-#ppt_w/2"/>
                                          </p:val>
                                        </p:tav>
                                        <p:tav tm="100000">
                                          <p:val>
                                            <p:strVal val="#ppt_x"/>
                                          </p:val>
                                        </p:tav>
                                      </p:tavLst>
                                    </p:anim>
                                    <p:anim calcmode="lin" valueType="num">
                                      <p:cBhvr additive="base">
                                        <p:cTn id="8" dur="1000" fill="hold"/>
                                        <p:tgtEl>
                                          <p:spTgt spid="4">
                                            <p:bg/>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10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12" dur="1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12" fill="hold" grpId="0" nodeType="afterEffect">
                                  <p:stCondLst>
                                    <p:cond delay="0"/>
                                  </p:stCondLst>
                                  <p:childTnLst>
                                    <p:set>
                                      <p:cBhvr>
                                        <p:cTn id="15" dur="1" fill="hold">
                                          <p:stCondLst>
                                            <p:cond delay="0"/>
                                          </p:stCondLst>
                                        </p:cTn>
                                        <p:tgtEl>
                                          <p:spTgt spid="6">
                                            <p:bg/>
                                          </p:spTgt>
                                        </p:tgtEl>
                                        <p:attrNameLst>
                                          <p:attrName>style.visibility</p:attrName>
                                        </p:attrNameLst>
                                      </p:cBhvr>
                                      <p:to>
                                        <p:strVal val="visible"/>
                                      </p:to>
                                    </p:set>
                                    <p:anim calcmode="lin" valueType="num">
                                      <p:cBhvr additive="base">
                                        <p:cTn id="16" dur="1000" fill="hold"/>
                                        <p:tgtEl>
                                          <p:spTgt spid="6">
                                            <p:bg/>
                                          </p:spTgt>
                                        </p:tgtEl>
                                        <p:attrNameLst>
                                          <p:attrName>ppt_x</p:attrName>
                                        </p:attrNameLst>
                                      </p:cBhvr>
                                      <p:tavLst>
                                        <p:tav tm="0">
                                          <p:val>
                                            <p:strVal val="0-#ppt_w/2"/>
                                          </p:val>
                                        </p:tav>
                                        <p:tav tm="100000">
                                          <p:val>
                                            <p:strVal val="#ppt_x"/>
                                          </p:val>
                                        </p:tav>
                                      </p:tavLst>
                                    </p:anim>
                                    <p:anim calcmode="lin" valueType="num">
                                      <p:cBhvr additive="base">
                                        <p:cTn id="17" dur="1000" fill="hold"/>
                                        <p:tgtEl>
                                          <p:spTgt spid="6">
                                            <p:bg/>
                                          </p:spTgt>
                                        </p:tgtEl>
                                        <p:attrNameLst>
                                          <p:attrName>ppt_y</p:attrName>
                                        </p:attrNameLst>
                                      </p:cBhvr>
                                      <p:tavLst>
                                        <p:tav tm="0">
                                          <p:val>
                                            <p:strVal val="1+#ppt_h/2"/>
                                          </p:val>
                                        </p:tav>
                                        <p:tav tm="100000">
                                          <p:val>
                                            <p:strVal val="#ppt_y"/>
                                          </p:val>
                                        </p:tav>
                                      </p:tavLst>
                                    </p:anim>
                                  </p:childTnLst>
                                </p:cTn>
                              </p:par>
                              <p:par>
                                <p:cTn id="18" presetID="2" presetClass="entr" presetSubtype="12" fill="hold" grpId="0" nodeType="with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 calcmode="lin" valueType="num">
                                      <p:cBhvr additive="base">
                                        <p:cTn id="20" dur="10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21"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 presetClass="entr" presetSubtype="2" fill="hold" grpId="0" nodeType="afterEffect">
                                  <p:stCondLst>
                                    <p:cond delay="0"/>
                                  </p:stCondLst>
                                  <p:childTnLst>
                                    <p:set>
                                      <p:cBhvr>
                                        <p:cTn id="24" dur="1" fill="hold">
                                          <p:stCondLst>
                                            <p:cond delay="0"/>
                                          </p:stCondLst>
                                        </p:cTn>
                                        <p:tgtEl>
                                          <p:spTgt spid="5">
                                            <p:bg/>
                                          </p:spTgt>
                                        </p:tgtEl>
                                        <p:attrNameLst>
                                          <p:attrName>style.visibility</p:attrName>
                                        </p:attrNameLst>
                                      </p:cBhvr>
                                      <p:to>
                                        <p:strVal val="visible"/>
                                      </p:to>
                                    </p:set>
                                    <p:anim calcmode="lin" valueType="num">
                                      <p:cBhvr additive="base">
                                        <p:cTn id="25" dur="1000" fill="hold"/>
                                        <p:tgtEl>
                                          <p:spTgt spid="5">
                                            <p:bg/>
                                          </p:spTgt>
                                        </p:tgtEl>
                                        <p:attrNameLst>
                                          <p:attrName>ppt_x</p:attrName>
                                        </p:attrNameLst>
                                      </p:cBhvr>
                                      <p:tavLst>
                                        <p:tav tm="0">
                                          <p:val>
                                            <p:strVal val="1+#ppt_w/2"/>
                                          </p:val>
                                        </p:tav>
                                        <p:tav tm="100000">
                                          <p:val>
                                            <p:strVal val="#ppt_x"/>
                                          </p:val>
                                        </p:tav>
                                      </p:tavLst>
                                    </p:anim>
                                    <p:anim calcmode="lin" valueType="num">
                                      <p:cBhvr additive="base">
                                        <p:cTn id="26" dur="1000" fill="hold"/>
                                        <p:tgtEl>
                                          <p:spTgt spid="5">
                                            <p:bg/>
                                          </p:spTgt>
                                        </p:tgtEl>
                                        <p:attrNameLst>
                                          <p:attrName>ppt_y</p:attrName>
                                        </p:attrNameLst>
                                      </p:cBhvr>
                                      <p:tavLst>
                                        <p:tav tm="0">
                                          <p:val>
                                            <p:strVal val="#ppt_y"/>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1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30"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31" fill="hold">
                            <p:stCondLst>
                              <p:cond delay="3000"/>
                            </p:stCondLst>
                            <p:childTnLst>
                              <p:par>
                                <p:cTn id="32" presetID="2" presetClass="entr" presetSubtype="2" fill="hold" grpId="0" nodeType="afterEffect">
                                  <p:stCondLst>
                                    <p:cond delay="0"/>
                                  </p:stCondLst>
                                  <p:childTnLst>
                                    <p:set>
                                      <p:cBhvr>
                                        <p:cTn id="33" dur="1" fill="hold">
                                          <p:stCondLst>
                                            <p:cond delay="0"/>
                                          </p:stCondLst>
                                        </p:cTn>
                                        <p:tgtEl>
                                          <p:spTgt spid="7">
                                            <p:bg/>
                                          </p:spTgt>
                                        </p:tgtEl>
                                        <p:attrNameLst>
                                          <p:attrName>style.visibility</p:attrName>
                                        </p:attrNameLst>
                                      </p:cBhvr>
                                      <p:to>
                                        <p:strVal val="visible"/>
                                      </p:to>
                                    </p:set>
                                    <p:anim calcmode="lin" valueType="num">
                                      <p:cBhvr additive="base">
                                        <p:cTn id="34" dur="1000" fill="hold"/>
                                        <p:tgtEl>
                                          <p:spTgt spid="7">
                                            <p:bg/>
                                          </p:spTgt>
                                        </p:tgtEl>
                                        <p:attrNameLst>
                                          <p:attrName>ppt_x</p:attrName>
                                        </p:attrNameLst>
                                      </p:cBhvr>
                                      <p:tavLst>
                                        <p:tav tm="0">
                                          <p:val>
                                            <p:strVal val="1+#ppt_w/2"/>
                                          </p:val>
                                        </p:tav>
                                        <p:tav tm="100000">
                                          <p:val>
                                            <p:strVal val="#ppt_x"/>
                                          </p:val>
                                        </p:tav>
                                      </p:tavLst>
                                    </p:anim>
                                    <p:anim calcmode="lin" valueType="num">
                                      <p:cBhvr additive="base">
                                        <p:cTn id="35" dur="1000" fill="hold"/>
                                        <p:tgtEl>
                                          <p:spTgt spid="7">
                                            <p:bg/>
                                          </p:spTgt>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7">
                                            <p:txEl>
                                              <p:pRg st="0" end="0"/>
                                            </p:txEl>
                                          </p:spTgt>
                                        </p:tgtEl>
                                        <p:attrNameLst>
                                          <p:attrName>style.visibility</p:attrName>
                                        </p:attrNameLst>
                                      </p:cBhvr>
                                      <p:to>
                                        <p:strVal val="visible"/>
                                      </p:to>
                                    </p:set>
                                    <p:anim calcmode="lin" valueType="num">
                                      <p:cBhvr additive="base">
                                        <p:cTn id="38"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39"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P spid="6" grpId="0" build="allAtOnce" animBg="1"/>
      <p:bldP spid="7" grpId="0" build="allAtOnce"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smtClean="0">
                <a:solidFill>
                  <a:srgbClr val="C00000"/>
                </a:solidFill>
                <a:latin typeface="Allstar" pitchFamily="2" charset="0"/>
              </a:rPr>
              <a:t>UTBILDNING</a:t>
            </a:r>
            <a:endParaRPr lang="sv-SE" sz="5400" dirty="0">
              <a:solidFill>
                <a:srgbClr val="C00000"/>
              </a:solidFill>
              <a:latin typeface="Allstar" pitchFamily="2" charset="0"/>
            </a:endParaRPr>
          </a:p>
        </p:txBody>
      </p:sp>
      <p:sp>
        <p:nvSpPr>
          <p:cNvPr id="9" name="Rektangel med rundade hörn 8"/>
          <p:cNvSpPr/>
          <p:nvPr/>
        </p:nvSpPr>
        <p:spPr>
          <a:xfrm>
            <a:off x="899592" y="1412776"/>
            <a:ext cx="7272808" cy="417646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nSpc>
                <a:spcPct val="90000"/>
              </a:lnSpc>
            </a:pPr>
            <a:r>
              <a:rPr lang="sv-SE" sz="3200" b="1" dirty="0" smtClean="0">
                <a:solidFill>
                  <a:srgbClr val="C00000"/>
                </a:solidFill>
              </a:rPr>
              <a:t>- </a:t>
            </a:r>
            <a:r>
              <a:rPr lang="sv-SE" sz="3200" b="1" dirty="0" smtClean="0">
                <a:solidFill>
                  <a:srgbClr val="C00000"/>
                </a:solidFill>
              </a:rPr>
              <a:t>Domare, minst 20 domare.</a:t>
            </a:r>
            <a:endParaRPr lang="sv-SE" sz="3200" b="1" dirty="0" smtClean="0">
              <a:solidFill>
                <a:srgbClr val="C00000"/>
              </a:solidFill>
            </a:endParaRPr>
          </a:p>
          <a:p>
            <a:pPr>
              <a:lnSpc>
                <a:spcPct val="90000"/>
              </a:lnSpc>
            </a:pPr>
            <a:endParaRPr lang="sv-SE" sz="3200" b="1" dirty="0" smtClean="0">
              <a:solidFill>
                <a:srgbClr val="C00000"/>
              </a:solidFill>
            </a:endParaRPr>
          </a:p>
          <a:p>
            <a:pPr>
              <a:lnSpc>
                <a:spcPct val="90000"/>
              </a:lnSpc>
            </a:pPr>
            <a:r>
              <a:rPr lang="sv-SE" sz="3200" b="1" dirty="0" smtClean="0">
                <a:solidFill>
                  <a:srgbClr val="C00000"/>
                </a:solidFill>
              </a:rPr>
              <a:t>- </a:t>
            </a:r>
            <a:r>
              <a:rPr lang="sv-SE" sz="3200" b="1" dirty="0" smtClean="0">
                <a:solidFill>
                  <a:srgbClr val="C00000"/>
                </a:solidFill>
              </a:rPr>
              <a:t>Ledare, minst 25 licensierade coacher.</a:t>
            </a:r>
            <a:br>
              <a:rPr lang="sv-SE" sz="3200" b="1" dirty="0" smtClean="0">
                <a:solidFill>
                  <a:srgbClr val="C00000"/>
                </a:solidFill>
              </a:rPr>
            </a:br>
            <a:r>
              <a:rPr lang="sv-SE" sz="3200" b="1" dirty="0" smtClean="0">
                <a:solidFill>
                  <a:srgbClr val="C00000"/>
                </a:solidFill>
              </a:rPr>
              <a:t>Alla Coacher och ledare måste uppvisa utdrag från belastningsregistret.</a:t>
            </a:r>
            <a:endParaRPr lang="sv-SE" sz="3200" b="1" dirty="0" smtClean="0">
              <a:solidFill>
                <a:srgbClr val="C00000"/>
              </a:solidFill>
            </a:endParaRPr>
          </a:p>
          <a:p>
            <a:pPr>
              <a:lnSpc>
                <a:spcPct val="90000"/>
              </a:lnSpc>
            </a:pPr>
            <a:endParaRPr lang="sv-SE" sz="3200" b="1" dirty="0" smtClean="0">
              <a:solidFill>
                <a:srgbClr val="C00000"/>
              </a:solidFill>
            </a:endParaRPr>
          </a:p>
          <a:p>
            <a:pPr>
              <a:lnSpc>
                <a:spcPct val="90000"/>
              </a:lnSpc>
            </a:pPr>
            <a:r>
              <a:rPr lang="sv-SE" sz="3200" b="1" dirty="0" smtClean="0">
                <a:solidFill>
                  <a:srgbClr val="C00000"/>
                </a:solidFill>
              </a:rPr>
              <a:t>- </a:t>
            </a:r>
            <a:r>
              <a:rPr lang="sv-SE" sz="3200" b="1" dirty="0" smtClean="0">
                <a:solidFill>
                  <a:srgbClr val="C00000"/>
                </a:solidFill>
              </a:rPr>
              <a:t>Föräldrar, utbilda lagföräldrar. Minst två i varje åldersgrupp.</a:t>
            </a:r>
            <a:endParaRPr lang="sv-SE" sz="32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a:solidFill>
                  <a:srgbClr val="C00000"/>
                </a:solidFill>
                <a:latin typeface="Allstar" pitchFamily="2" charset="0"/>
              </a:rPr>
              <a:t>P</a:t>
            </a:r>
            <a:r>
              <a:rPr lang="sv-SE" sz="5400" dirty="0" smtClean="0">
                <a:solidFill>
                  <a:srgbClr val="C00000"/>
                </a:solidFill>
                <a:latin typeface="Allstar" pitchFamily="2" charset="0"/>
              </a:rPr>
              <a:t>artners</a:t>
            </a:r>
            <a:endParaRPr lang="sv-SE" sz="5400" dirty="0">
              <a:solidFill>
                <a:srgbClr val="C00000"/>
              </a:solidFill>
              <a:latin typeface="Allstar" pitchFamily="2" charset="0"/>
            </a:endParaRPr>
          </a:p>
        </p:txBody>
      </p:sp>
      <p:sp>
        <p:nvSpPr>
          <p:cNvPr id="9" name="Rektangel med rundade hörn 8"/>
          <p:cNvSpPr/>
          <p:nvPr/>
        </p:nvSpPr>
        <p:spPr>
          <a:xfrm>
            <a:off x="1547664" y="1412776"/>
            <a:ext cx="6048672" cy="417646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r>
              <a:rPr lang="sv-SE" sz="3200" b="1" dirty="0" smtClean="0">
                <a:solidFill>
                  <a:srgbClr val="C00000"/>
                </a:solidFill>
              </a:rPr>
              <a:t>Målsättning 2016</a:t>
            </a:r>
            <a:br>
              <a:rPr lang="sv-SE" sz="3200" b="1" dirty="0" smtClean="0">
                <a:solidFill>
                  <a:srgbClr val="C00000"/>
                </a:solidFill>
              </a:rPr>
            </a:br>
            <a:endParaRPr lang="sv-SE" sz="3200" b="1" dirty="0" smtClean="0">
              <a:solidFill>
                <a:srgbClr val="C00000"/>
              </a:solidFill>
            </a:endParaRPr>
          </a:p>
          <a:p>
            <a:pPr marL="457200" indent="-457200">
              <a:lnSpc>
                <a:spcPct val="90000"/>
              </a:lnSpc>
              <a:buFontTx/>
              <a:buChar char="-"/>
            </a:pPr>
            <a:r>
              <a:rPr lang="sv-SE" sz="3200" b="1" dirty="0" smtClean="0">
                <a:solidFill>
                  <a:srgbClr val="C00000"/>
                </a:solidFill>
              </a:rPr>
              <a:t>Minst 50 partners</a:t>
            </a:r>
            <a:br>
              <a:rPr lang="sv-SE" sz="3200" b="1" dirty="0" smtClean="0">
                <a:solidFill>
                  <a:srgbClr val="C00000"/>
                </a:solidFill>
              </a:rPr>
            </a:br>
            <a:endParaRPr lang="sv-SE" sz="3200" b="1" dirty="0" smtClean="0">
              <a:solidFill>
                <a:srgbClr val="C00000"/>
              </a:solidFill>
            </a:endParaRPr>
          </a:p>
          <a:p>
            <a:pPr marL="457200" indent="-457200">
              <a:lnSpc>
                <a:spcPct val="90000"/>
              </a:lnSpc>
              <a:buFontTx/>
              <a:buChar char="-"/>
            </a:pPr>
            <a:r>
              <a:rPr lang="sv-SE" sz="3200" b="1" dirty="0" smtClean="0">
                <a:solidFill>
                  <a:srgbClr val="C00000"/>
                </a:solidFill>
              </a:rPr>
              <a:t>Minst 400.000:- </a:t>
            </a:r>
            <a:endParaRPr lang="sv-SE" sz="32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smtClean="0">
                <a:solidFill>
                  <a:srgbClr val="C00000"/>
                </a:solidFill>
                <a:latin typeface="Allstar" pitchFamily="2" charset="0"/>
              </a:rPr>
              <a:t>Elit - DAM</a:t>
            </a:r>
            <a:endParaRPr lang="sv-SE" sz="5400" dirty="0">
              <a:solidFill>
                <a:srgbClr val="C00000"/>
              </a:solidFill>
              <a:latin typeface="Allstar" pitchFamily="2" charset="0"/>
            </a:endParaRPr>
          </a:p>
        </p:txBody>
      </p:sp>
      <p:sp>
        <p:nvSpPr>
          <p:cNvPr id="9" name="Rektangel med rundade hörn 8"/>
          <p:cNvSpPr/>
          <p:nvPr/>
        </p:nvSpPr>
        <p:spPr>
          <a:xfrm>
            <a:off x="683568" y="1412776"/>
            <a:ext cx="7704856" cy="453650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gn="ctr">
              <a:lnSpc>
                <a:spcPct val="90000"/>
              </a:lnSpc>
            </a:pPr>
            <a:r>
              <a:rPr lang="sv-SE" sz="6600" b="1" dirty="0" smtClean="0">
                <a:solidFill>
                  <a:srgbClr val="C00000"/>
                </a:solidFill>
              </a:rPr>
              <a:t>Delta med lag i</a:t>
            </a:r>
          </a:p>
          <a:p>
            <a:pPr algn="ctr">
              <a:lnSpc>
                <a:spcPct val="90000"/>
              </a:lnSpc>
            </a:pPr>
            <a:r>
              <a:rPr lang="sv-SE" sz="6600" b="1" dirty="0" err="1" smtClean="0">
                <a:solidFill>
                  <a:srgbClr val="C00000"/>
                </a:solidFill>
              </a:rPr>
              <a:t>Div</a:t>
            </a:r>
            <a:r>
              <a:rPr lang="sv-SE" sz="6600" b="1" dirty="0" smtClean="0">
                <a:solidFill>
                  <a:srgbClr val="C00000"/>
                </a:solidFill>
              </a:rPr>
              <a:t> 2!</a:t>
            </a:r>
            <a:endParaRPr lang="sv-SE" sz="6600" b="1" dirty="0" smtClean="0">
              <a:solidFill>
                <a:srgbClr val="C00000"/>
              </a:solidFill>
            </a:endParaRPr>
          </a:p>
          <a:p>
            <a:pPr algn="ctr">
              <a:lnSpc>
                <a:spcPct val="90000"/>
              </a:lnSpc>
            </a:pPr>
            <a:endParaRPr lang="sv-SE" sz="32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smtClean="0">
                <a:solidFill>
                  <a:srgbClr val="C00000"/>
                </a:solidFill>
                <a:latin typeface="Allstar" pitchFamily="2" charset="0"/>
              </a:rPr>
              <a:t>Elit - herr</a:t>
            </a:r>
            <a:endParaRPr lang="sv-SE" sz="5400" dirty="0">
              <a:solidFill>
                <a:srgbClr val="C00000"/>
              </a:solidFill>
              <a:latin typeface="Allstar" pitchFamily="2" charset="0"/>
            </a:endParaRPr>
          </a:p>
        </p:txBody>
      </p:sp>
      <p:sp>
        <p:nvSpPr>
          <p:cNvPr id="9" name="Rektangel med rundade hörn 8"/>
          <p:cNvSpPr/>
          <p:nvPr/>
        </p:nvSpPr>
        <p:spPr>
          <a:xfrm>
            <a:off x="683568" y="1412776"/>
            <a:ext cx="7704856" cy="453650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gn="ctr">
              <a:lnSpc>
                <a:spcPct val="90000"/>
              </a:lnSpc>
            </a:pPr>
            <a:r>
              <a:rPr lang="sv-SE" sz="6600" b="1" dirty="0" smtClean="0">
                <a:solidFill>
                  <a:srgbClr val="C00000"/>
                </a:solidFill>
              </a:rPr>
              <a:t>SM-GULD </a:t>
            </a:r>
            <a:r>
              <a:rPr lang="sv-SE" sz="6600" b="1" dirty="0" smtClean="0">
                <a:solidFill>
                  <a:srgbClr val="C00000"/>
                </a:solidFill>
              </a:rPr>
              <a:t>2016</a:t>
            </a:r>
            <a:endParaRPr lang="sv-SE" sz="6600" b="1" dirty="0" smtClean="0">
              <a:solidFill>
                <a:srgbClr val="C00000"/>
              </a:solidFill>
            </a:endParaRPr>
          </a:p>
          <a:p>
            <a:pPr algn="ctr">
              <a:lnSpc>
                <a:spcPct val="90000"/>
              </a:lnSpc>
            </a:pPr>
            <a:endParaRPr lang="sv-SE" sz="32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extLst>
      <p:ext uri="{BB962C8B-B14F-4D97-AF65-F5344CB8AC3E}">
        <p14:creationId xmlns:p14="http://schemas.microsoft.com/office/powerpoint/2010/main" val="4188117241"/>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19256" cy="5890666"/>
          </a:xfrm>
        </p:spPr>
        <p:txBody>
          <a:bodyPr>
            <a:noAutofit/>
          </a:bodyPr>
          <a:lstStyle/>
          <a:p>
            <a:r>
              <a:rPr lang="sv-SE" sz="6000" dirty="0" smtClean="0">
                <a:solidFill>
                  <a:srgbClr val="C00000"/>
                </a:solidFill>
                <a:latin typeface="Allstar" pitchFamily="2" charset="0"/>
              </a:rPr>
              <a:t>SERIE OCH MEDLEMSAVGIFTER</a:t>
            </a:r>
            <a:br>
              <a:rPr lang="sv-SE" sz="6000" dirty="0" smtClean="0">
                <a:solidFill>
                  <a:srgbClr val="C00000"/>
                </a:solidFill>
                <a:latin typeface="Allstar" pitchFamily="2" charset="0"/>
              </a:rPr>
            </a:br>
            <a:r>
              <a:rPr lang="sv-SE" sz="6000" dirty="0" smtClean="0">
                <a:solidFill>
                  <a:srgbClr val="C00000"/>
                </a:solidFill>
                <a:latin typeface="Allstar" pitchFamily="2" charset="0"/>
              </a:rPr>
              <a:t>SKA BETALAS!</a:t>
            </a:r>
            <a:br>
              <a:rPr lang="sv-SE" sz="6000" dirty="0" smtClean="0">
                <a:solidFill>
                  <a:srgbClr val="C00000"/>
                </a:solidFill>
                <a:latin typeface="Allstar" pitchFamily="2" charset="0"/>
              </a:rPr>
            </a:br>
            <a:r>
              <a:rPr lang="sv-SE" sz="6000" dirty="0" smtClean="0">
                <a:solidFill>
                  <a:srgbClr val="C00000"/>
                </a:solidFill>
                <a:latin typeface="Allstar" pitchFamily="2" charset="0"/>
              </a:rPr>
              <a:t>BETALA AVGIFTEN </a:t>
            </a:r>
            <a:r>
              <a:rPr lang="sv-SE" sz="6000" b="1" dirty="0" smtClean="0">
                <a:solidFill>
                  <a:srgbClr val="C00000"/>
                </a:solidFill>
                <a:latin typeface="Allstar" pitchFamily="2" charset="0"/>
              </a:rPr>
              <a:t>NU!</a:t>
            </a:r>
            <a:r>
              <a:rPr lang="sv-SE" sz="6000" dirty="0" smtClean="0">
                <a:solidFill>
                  <a:srgbClr val="C00000"/>
                </a:solidFill>
                <a:latin typeface="Allstar" pitchFamily="2" charset="0"/>
              </a:rPr>
              <a:t/>
            </a:r>
            <a:br>
              <a:rPr lang="sv-SE" sz="6000" dirty="0" smtClean="0">
                <a:solidFill>
                  <a:srgbClr val="C00000"/>
                </a:solidFill>
                <a:latin typeface="Allstar" pitchFamily="2" charset="0"/>
              </a:rPr>
            </a:br>
            <a:endParaRPr lang="sv-SE" sz="6000" dirty="0">
              <a:solidFill>
                <a:srgbClr val="C00000"/>
              </a:solidFill>
              <a:latin typeface="Allstar" pitchFamily="2" charset="0"/>
            </a:endParaRPr>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7200" dirty="0">
                <a:solidFill>
                  <a:srgbClr val="C00000"/>
                </a:solidFill>
                <a:latin typeface="Allstar" pitchFamily="2" charset="0"/>
              </a:rPr>
              <a:t>D</a:t>
            </a:r>
            <a:r>
              <a:rPr lang="sv-SE" sz="7200" dirty="0" smtClean="0">
                <a:solidFill>
                  <a:srgbClr val="C00000"/>
                </a:solidFill>
                <a:latin typeface="Allstar" pitchFamily="2" charset="0"/>
              </a:rPr>
              <a:t>agordning</a:t>
            </a:r>
            <a:endParaRPr lang="sv-SE" sz="7200" dirty="0">
              <a:solidFill>
                <a:srgbClr val="C00000"/>
              </a:solidFill>
              <a:latin typeface="Allstar" pitchFamily="2" charset="0"/>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457200" y="274638"/>
            <a:ext cx="8229600" cy="5386610"/>
          </a:xfrm>
        </p:spPr>
        <p:txBody>
          <a:bodyPr>
            <a:noAutofit/>
          </a:bodyPr>
          <a:lstStyle/>
          <a:p>
            <a:r>
              <a:rPr lang="sv-SE" sz="7200" dirty="0" smtClean="0">
                <a:solidFill>
                  <a:srgbClr val="C00000"/>
                </a:solidFill>
                <a:latin typeface="Allstar" pitchFamily="2" charset="0"/>
              </a:rPr>
              <a:t>PRISLISTA</a:t>
            </a:r>
            <a:br>
              <a:rPr lang="sv-SE" sz="7200" dirty="0" smtClean="0">
                <a:solidFill>
                  <a:srgbClr val="C00000"/>
                </a:solidFill>
                <a:latin typeface="Allstar" pitchFamily="2" charset="0"/>
              </a:rPr>
            </a:br>
            <a:r>
              <a:rPr lang="sv-SE" sz="6000" dirty="0" smtClean="0">
                <a:solidFill>
                  <a:srgbClr val="C00000"/>
                </a:solidFill>
                <a:latin typeface="Allstar" pitchFamily="2" charset="0"/>
              </a:rPr>
              <a:t>Jacka:	</a:t>
            </a:r>
            <a:r>
              <a:rPr lang="sv-SE" sz="6000" dirty="0" smtClean="0">
                <a:solidFill>
                  <a:srgbClr val="C00000"/>
                </a:solidFill>
                <a:latin typeface="Allstar" pitchFamily="2" charset="0"/>
              </a:rPr>
              <a:t>1000</a:t>
            </a:r>
            <a:r>
              <a:rPr lang="sv-SE" sz="6000" dirty="0" smtClean="0">
                <a:solidFill>
                  <a:srgbClr val="C00000"/>
                </a:solidFill>
                <a:latin typeface="Allstar" pitchFamily="2" charset="0"/>
              </a:rPr>
              <a:t>:- (1400:-)</a:t>
            </a:r>
            <a:br>
              <a:rPr lang="sv-SE" sz="6000" dirty="0" smtClean="0">
                <a:solidFill>
                  <a:srgbClr val="C00000"/>
                </a:solidFill>
                <a:latin typeface="Allstar" pitchFamily="2" charset="0"/>
              </a:rPr>
            </a:br>
            <a:r>
              <a:rPr lang="sv-SE" sz="4800" dirty="0" smtClean="0">
                <a:solidFill>
                  <a:srgbClr val="C00000"/>
                </a:solidFill>
                <a:latin typeface="Allstar" pitchFamily="2" charset="0"/>
              </a:rPr>
              <a:t>Träningsset: 300:- (</a:t>
            </a:r>
            <a:r>
              <a:rPr lang="sv-SE" sz="4800" dirty="0" smtClean="0">
                <a:solidFill>
                  <a:srgbClr val="C00000"/>
                </a:solidFill>
                <a:latin typeface="Allstar" pitchFamily="2" charset="0"/>
              </a:rPr>
              <a:t>400</a:t>
            </a:r>
            <a:r>
              <a:rPr lang="sv-SE" sz="4800" dirty="0" smtClean="0">
                <a:solidFill>
                  <a:srgbClr val="C00000"/>
                </a:solidFill>
                <a:latin typeface="Allstar" pitchFamily="2" charset="0"/>
                <a:sym typeface="Wingdings"/>
              </a:rPr>
              <a:t>:-)</a:t>
            </a:r>
            <a:r>
              <a:rPr lang="sv-SE" sz="4000" dirty="0" smtClean="0">
                <a:solidFill>
                  <a:srgbClr val="C00000"/>
                </a:solidFill>
                <a:latin typeface="Allstar" pitchFamily="2" charset="0"/>
                <a:sym typeface="Wingdings" pitchFamily="2" charset="2"/>
              </a:rPr>
              <a:t/>
            </a:r>
            <a:br>
              <a:rPr lang="sv-SE" sz="4000" dirty="0" smtClean="0">
                <a:solidFill>
                  <a:srgbClr val="C00000"/>
                </a:solidFill>
                <a:latin typeface="Allstar" pitchFamily="2" charset="0"/>
                <a:sym typeface="Wingdings" pitchFamily="2" charset="2"/>
              </a:rPr>
            </a:br>
            <a:r>
              <a:rPr lang="sv-SE" sz="4000" dirty="0" smtClean="0">
                <a:solidFill>
                  <a:srgbClr val="C00000"/>
                </a:solidFill>
                <a:latin typeface="Allstar" pitchFamily="2" charset="0"/>
                <a:sym typeface="Wingdings"/>
              </a:rPr>
              <a:t>T</a:t>
            </a:r>
            <a:r>
              <a:rPr lang="sv-SE" sz="4000" dirty="0" smtClean="0">
                <a:solidFill>
                  <a:srgbClr val="C00000"/>
                </a:solidFill>
                <a:latin typeface="Allstar" pitchFamily="2" charset="0"/>
                <a:sym typeface="Wingdings"/>
              </a:rPr>
              <a:t>-shirt: </a:t>
            </a:r>
            <a:r>
              <a:rPr lang="sv-SE" sz="4000" dirty="0" smtClean="0">
                <a:solidFill>
                  <a:srgbClr val="C00000"/>
                </a:solidFill>
                <a:latin typeface="Allstar" pitchFamily="2" charset="0"/>
                <a:sym typeface="Wingdings"/>
              </a:rPr>
              <a:t>150</a:t>
            </a:r>
            <a:r>
              <a:rPr lang="sv-SE" sz="4000" dirty="0" smtClean="0">
                <a:solidFill>
                  <a:srgbClr val="C00000"/>
                </a:solidFill>
                <a:latin typeface="Allstar" pitchFamily="2" charset="0"/>
                <a:sym typeface="Wingdings"/>
              </a:rPr>
              <a:t>:</a:t>
            </a:r>
            <a:r>
              <a:rPr lang="sv-SE" sz="4000" dirty="0" smtClean="0">
                <a:solidFill>
                  <a:srgbClr val="C00000"/>
                </a:solidFill>
                <a:latin typeface="Allstar" pitchFamily="2" charset="0"/>
                <a:sym typeface="Wingdings"/>
              </a:rPr>
              <a:t>-</a:t>
            </a:r>
            <a:r>
              <a:rPr lang="sv-SE" sz="4000" dirty="0" smtClean="0">
                <a:solidFill>
                  <a:srgbClr val="C00000"/>
                </a:solidFill>
                <a:latin typeface="Allstar" pitchFamily="2" charset="0"/>
                <a:sym typeface="Wingdings"/>
              </a:rPr>
              <a:t/>
            </a:r>
            <a:br>
              <a:rPr lang="sv-SE" sz="4000" dirty="0" smtClean="0">
                <a:solidFill>
                  <a:srgbClr val="C00000"/>
                </a:solidFill>
                <a:latin typeface="Allstar" pitchFamily="2" charset="0"/>
                <a:sym typeface="Wingdings"/>
              </a:rPr>
            </a:br>
            <a:r>
              <a:rPr lang="sv-SE" sz="4000" dirty="0" smtClean="0">
                <a:solidFill>
                  <a:srgbClr val="C00000"/>
                </a:solidFill>
                <a:latin typeface="Allstar" pitchFamily="2" charset="0"/>
                <a:sym typeface="Wingdings"/>
              </a:rPr>
              <a:t>Keps: </a:t>
            </a:r>
            <a:r>
              <a:rPr lang="sv-SE" sz="4000" dirty="0" smtClean="0">
                <a:solidFill>
                  <a:srgbClr val="C00000"/>
                </a:solidFill>
                <a:latin typeface="Allstar" pitchFamily="2" charset="0"/>
                <a:sym typeface="Wingdings"/>
              </a:rPr>
              <a:t>150</a:t>
            </a:r>
            <a:r>
              <a:rPr lang="sv-SE" sz="4000" dirty="0" smtClean="0">
                <a:solidFill>
                  <a:srgbClr val="C00000"/>
                </a:solidFill>
                <a:latin typeface="Allstar" pitchFamily="2" charset="0"/>
                <a:sym typeface="Wingdings"/>
              </a:rPr>
              <a:t>:-</a:t>
            </a:r>
            <a:r>
              <a:rPr lang="sv-SE" sz="4000" dirty="0" smtClean="0">
                <a:solidFill>
                  <a:srgbClr val="C00000"/>
                </a:solidFill>
                <a:latin typeface="Allstar" pitchFamily="2" charset="0"/>
                <a:sym typeface="Wingdings" pitchFamily="2" charset="2"/>
              </a:rPr>
              <a:t> </a:t>
            </a:r>
            <a:endParaRPr lang="sv-SE" sz="4000" dirty="0">
              <a:solidFill>
                <a:srgbClr val="C00000"/>
              </a:solidFill>
              <a:latin typeface="Allstar" pitchFamily="2" charset="0"/>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7200" dirty="0">
                <a:solidFill>
                  <a:srgbClr val="C00000"/>
                </a:solidFill>
                <a:latin typeface="Allstar" pitchFamily="2" charset="0"/>
              </a:rPr>
              <a:t>H</a:t>
            </a:r>
            <a:r>
              <a:rPr lang="sv-SE" sz="7200" dirty="0" smtClean="0">
                <a:solidFill>
                  <a:srgbClr val="C00000"/>
                </a:solidFill>
                <a:latin typeface="Allstar" pitchFamily="2" charset="0"/>
              </a:rPr>
              <a:t>onnörsord</a:t>
            </a:r>
            <a:endParaRPr lang="sv-SE" sz="7200" dirty="0">
              <a:solidFill>
                <a:srgbClr val="C00000"/>
              </a:solidFill>
              <a:latin typeface="Allstar" pitchFamily="2" charset="0"/>
            </a:endParaRPr>
          </a:p>
        </p:txBody>
      </p:sp>
      <p:sp>
        <p:nvSpPr>
          <p:cNvPr id="4" name="Rektangel 3"/>
          <p:cNvSpPr/>
          <p:nvPr/>
        </p:nvSpPr>
        <p:spPr>
          <a:xfrm>
            <a:off x="683568" y="2636912"/>
            <a:ext cx="3528392" cy="93610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perspectiveLef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GLÄDJE</a:t>
            </a:r>
            <a:endParaRPr lang="sv-SE" sz="2800" b="1" dirty="0">
              <a:solidFill>
                <a:srgbClr val="C00000"/>
              </a:solidFill>
            </a:endParaRPr>
          </a:p>
        </p:txBody>
      </p:sp>
      <p:sp>
        <p:nvSpPr>
          <p:cNvPr id="5" name="Rektangel 4"/>
          <p:cNvSpPr/>
          <p:nvPr/>
        </p:nvSpPr>
        <p:spPr>
          <a:xfrm>
            <a:off x="4788024" y="3573016"/>
            <a:ext cx="3528392" cy="93610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isometricLeftDown"/>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KAMRATSKAP</a:t>
            </a:r>
            <a:endParaRPr lang="sv-SE" sz="2800" b="1" dirty="0">
              <a:solidFill>
                <a:srgbClr val="C00000"/>
              </a:solidFill>
            </a:endParaRPr>
          </a:p>
        </p:txBody>
      </p:sp>
      <p:sp>
        <p:nvSpPr>
          <p:cNvPr id="6" name="Rektangel 5"/>
          <p:cNvSpPr/>
          <p:nvPr/>
        </p:nvSpPr>
        <p:spPr>
          <a:xfrm rot="597397">
            <a:off x="1372525" y="4792242"/>
            <a:ext cx="3528831" cy="100353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isometricRightUp"/>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DISCIPLIN</a:t>
            </a:r>
            <a:endParaRPr lang="sv-SE" sz="2800" b="1" dirty="0">
              <a:solidFill>
                <a:srgbClr val="C000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1000" fill="hold"/>
                                        <p:tgtEl>
                                          <p:spTgt spid="4">
                                            <p:bg/>
                                          </p:spTgt>
                                        </p:tgtEl>
                                        <p:attrNameLst>
                                          <p:attrName>ppt_x</p:attrName>
                                        </p:attrNameLst>
                                      </p:cBhvr>
                                      <p:tavLst>
                                        <p:tav tm="0">
                                          <p:val>
                                            <p:strVal val="#ppt_x"/>
                                          </p:val>
                                        </p:tav>
                                        <p:tav tm="100000">
                                          <p:val>
                                            <p:strVal val="#ppt_x"/>
                                          </p:val>
                                        </p:tav>
                                      </p:tavLst>
                                    </p:anim>
                                    <p:anim calcmode="lin" valueType="num">
                                      <p:cBhvr additive="base">
                                        <p:cTn id="8" dur="1000" fill="hold"/>
                                        <p:tgtEl>
                                          <p:spTgt spid="4">
                                            <p:bg/>
                                          </p:spTgt>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2" presetClass="entr" presetSubtype="4" fill="hold" grpId="0" nodeType="afterEffect">
                                  <p:stCondLst>
                                    <p:cond delay="0"/>
                                  </p:stCondLst>
                                  <p:childTnLst>
                                    <p:set>
                                      <p:cBhvr>
                                        <p:cTn id="15" dur="1" fill="hold">
                                          <p:stCondLst>
                                            <p:cond delay="0"/>
                                          </p:stCondLst>
                                        </p:cTn>
                                        <p:tgtEl>
                                          <p:spTgt spid="6">
                                            <p:bg/>
                                          </p:spTgt>
                                        </p:tgtEl>
                                        <p:attrNameLst>
                                          <p:attrName>style.visibility</p:attrName>
                                        </p:attrNameLst>
                                      </p:cBhvr>
                                      <p:to>
                                        <p:strVal val="visible"/>
                                      </p:to>
                                    </p:set>
                                    <p:anim calcmode="lin" valueType="num">
                                      <p:cBhvr additive="base">
                                        <p:cTn id="16" dur="1000" fill="hold"/>
                                        <p:tgtEl>
                                          <p:spTgt spid="6">
                                            <p:bg/>
                                          </p:spTgt>
                                        </p:tgtEl>
                                        <p:attrNameLst>
                                          <p:attrName>ppt_x</p:attrName>
                                        </p:attrNameLst>
                                      </p:cBhvr>
                                      <p:tavLst>
                                        <p:tav tm="0">
                                          <p:val>
                                            <p:strVal val="#ppt_x"/>
                                          </p:val>
                                        </p:tav>
                                        <p:tav tm="100000">
                                          <p:val>
                                            <p:strVal val="#ppt_x"/>
                                          </p:val>
                                        </p:tav>
                                      </p:tavLst>
                                    </p:anim>
                                    <p:anim calcmode="lin" valueType="num">
                                      <p:cBhvr additive="base">
                                        <p:cTn id="17" dur="1000" fill="hold"/>
                                        <p:tgtEl>
                                          <p:spTgt spid="6">
                                            <p:bg/>
                                          </p:spTgt>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 calcmode="lin" valueType="num">
                                      <p:cBhvr additive="base">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1"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par>
                          <p:cTn id="22" fill="hold">
                            <p:stCondLst>
                              <p:cond delay="2000"/>
                            </p:stCondLst>
                            <p:childTnLst>
                              <p:par>
                                <p:cTn id="23" presetID="2" presetClass="entr" presetSubtype="8" fill="hold" grpId="0" nodeType="afterEffect">
                                  <p:stCondLst>
                                    <p:cond delay="0"/>
                                  </p:stCondLst>
                                  <p:childTnLst>
                                    <p:set>
                                      <p:cBhvr>
                                        <p:cTn id="24" dur="1" fill="hold">
                                          <p:stCondLst>
                                            <p:cond delay="0"/>
                                          </p:stCondLst>
                                        </p:cTn>
                                        <p:tgtEl>
                                          <p:spTgt spid="5">
                                            <p:bg/>
                                          </p:spTgt>
                                        </p:tgtEl>
                                        <p:attrNameLst>
                                          <p:attrName>style.visibility</p:attrName>
                                        </p:attrNameLst>
                                      </p:cBhvr>
                                      <p:to>
                                        <p:strVal val="visible"/>
                                      </p:to>
                                    </p:set>
                                    <p:anim calcmode="lin" valueType="num">
                                      <p:cBhvr additive="base">
                                        <p:cTn id="25" dur="1000" fill="hold"/>
                                        <p:tgtEl>
                                          <p:spTgt spid="5">
                                            <p:bg/>
                                          </p:spTgt>
                                        </p:tgtEl>
                                        <p:attrNameLst>
                                          <p:attrName>ppt_x</p:attrName>
                                        </p:attrNameLst>
                                      </p:cBhvr>
                                      <p:tavLst>
                                        <p:tav tm="0">
                                          <p:val>
                                            <p:strVal val="0-#ppt_w/2"/>
                                          </p:val>
                                        </p:tav>
                                        <p:tav tm="100000">
                                          <p:val>
                                            <p:strVal val="#ppt_x"/>
                                          </p:val>
                                        </p:tav>
                                      </p:tavLst>
                                    </p:anim>
                                    <p:anim calcmode="lin" valueType="num">
                                      <p:cBhvr additive="base">
                                        <p:cTn id="26" dur="1000" fill="hold"/>
                                        <p:tgtEl>
                                          <p:spTgt spid="5">
                                            <p:bg/>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5">
                                            <p:txEl>
                                              <p:pRg st="0" end="0"/>
                                            </p:txEl>
                                          </p:spTgt>
                                        </p:tgtEl>
                                        <p:attrNameLst>
                                          <p:attrName>style.visibility</p:attrName>
                                        </p:attrNameLst>
                                      </p:cBhvr>
                                      <p:to>
                                        <p:strVal val="visible"/>
                                      </p:to>
                                    </p:set>
                                    <p:anim calcmode="lin" valueType="num">
                                      <p:cBhvr additive="base">
                                        <p:cTn id="29" dur="100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30" dur="10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P spid="6" grpId="0" uiExpand="1" build="allAtOnce"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395536" y="260648"/>
            <a:ext cx="8229600" cy="1143000"/>
          </a:xfrm>
        </p:spPr>
        <p:txBody>
          <a:bodyPr>
            <a:noAutofit/>
          </a:bodyPr>
          <a:lstStyle/>
          <a:p>
            <a:r>
              <a:rPr lang="sv-SE" sz="6600" dirty="0">
                <a:solidFill>
                  <a:srgbClr val="C00000"/>
                </a:solidFill>
                <a:latin typeface="Allstar" pitchFamily="2" charset="0"/>
              </a:rPr>
              <a:t>V</a:t>
            </a:r>
            <a:r>
              <a:rPr lang="sv-SE" sz="6600" dirty="0" smtClean="0">
                <a:solidFill>
                  <a:srgbClr val="C00000"/>
                </a:solidFill>
                <a:latin typeface="Allstar" pitchFamily="2" charset="0"/>
              </a:rPr>
              <a:t>erksamhetsplan</a:t>
            </a:r>
            <a:endParaRPr lang="sv-SE" sz="6600" dirty="0">
              <a:solidFill>
                <a:srgbClr val="C00000"/>
              </a:solidFill>
              <a:latin typeface="Allstar" pitchFamily="2" charset="0"/>
            </a:endParaRPr>
          </a:p>
        </p:txBody>
      </p:sp>
      <p:sp>
        <p:nvSpPr>
          <p:cNvPr id="3" name="Platshållare för innehåll 2"/>
          <p:cNvSpPr>
            <a:spLocks noGrp="1"/>
          </p:cNvSpPr>
          <p:nvPr>
            <p:ph idx="1"/>
          </p:nvPr>
        </p:nvSpPr>
        <p:spPr>
          <a:xfrm>
            <a:off x="457200" y="1600201"/>
            <a:ext cx="5770984" cy="820688"/>
          </a:xfrm>
        </p:spPr>
        <p:txBody>
          <a:bodyPr>
            <a:normAutofit/>
          </a:bodyPr>
          <a:lstStyle/>
          <a:p>
            <a:pPr>
              <a:buNone/>
            </a:pPr>
            <a:r>
              <a:rPr lang="sv-SE" sz="4400" dirty="0" smtClean="0">
                <a:solidFill>
                  <a:srgbClr val="C00000"/>
                </a:solidFill>
                <a:latin typeface="Allstar" pitchFamily="2" charset="0"/>
              </a:rPr>
              <a:t>Områden:</a:t>
            </a:r>
            <a:endParaRPr lang="sv-SE" sz="4400" dirty="0">
              <a:solidFill>
                <a:srgbClr val="C00000"/>
              </a:solidFill>
              <a:latin typeface="Allstar" pitchFamily="2" charset="0"/>
            </a:endParaRPr>
          </a:p>
        </p:txBody>
      </p:sp>
      <p:sp>
        <p:nvSpPr>
          <p:cNvPr id="4" name="Rektangel 3"/>
          <p:cNvSpPr/>
          <p:nvPr/>
        </p:nvSpPr>
        <p:spPr>
          <a:xfrm>
            <a:off x="683568" y="2636912"/>
            <a:ext cx="3528392" cy="93610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perspectiveHeroicExtremeLeftFacing"/>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Ungdomsverksamhet</a:t>
            </a:r>
            <a:endParaRPr lang="sv-SE" sz="2800" b="1" dirty="0">
              <a:solidFill>
                <a:srgbClr val="C00000"/>
              </a:solidFill>
            </a:endParaRPr>
          </a:p>
        </p:txBody>
      </p:sp>
      <p:sp>
        <p:nvSpPr>
          <p:cNvPr id="5" name="Rektangel 4"/>
          <p:cNvSpPr/>
          <p:nvPr/>
        </p:nvSpPr>
        <p:spPr>
          <a:xfrm>
            <a:off x="4788024" y="3573016"/>
            <a:ext cx="3528392" cy="936104"/>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perspectiveContrastingRightFacing"/>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Dam och Herr</a:t>
            </a:r>
            <a:endParaRPr lang="sv-SE" sz="2800" b="1" dirty="0">
              <a:solidFill>
                <a:srgbClr val="C00000"/>
              </a:solidFill>
            </a:endParaRPr>
          </a:p>
        </p:txBody>
      </p:sp>
      <p:sp>
        <p:nvSpPr>
          <p:cNvPr id="6" name="Rektangel 5"/>
          <p:cNvSpPr/>
          <p:nvPr/>
        </p:nvSpPr>
        <p:spPr>
          <a:xfrm rot="597397">
            <a:off x="1372525" y="4792242"/>
            <a:ext cx="3528831" cy="1003539"/>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perspectiveContrastingLeftFacing"/>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Skolverksamhet</a:t>
            </a:r>
            <a:endParaRPr lang="sv-SE" sz="2800" b="1" dirty="0">
              <a:solidFill>
                <a:srgbClr val="C00000"/>
              </a:solidFill>
            </a:endParaRPr>
          </a:p>
        </p:txBody>
      </p:sp>
      <p:sp>
        <p:nvSpPr>
          <p:cNvPr id="7" name="Rektangel 6"/>
          <p:cNvSpPr/>
          <p:nvPr/>
        </p:nvSpPr>
        <p:spPr>
          <a:xfrm rot="20820493">
            <a:off x="4860032" y="1556792"/>
            <a:ext cx="3384376" cy="1152128"/>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scene3d>
            <a:camera prst="perspectiveHeroicExtremeLeftFacing"/>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2800" b="1" dirty="0" smtClean="0">
                <a:solidFill>
                  <a:srgbClr val="C00000"/>
                </a:solidFill>
              </a:rPr>
              <a:t>Styrelsearbete</a:t>
            </a:r>
            <a:endParaRPr lang="sv-SE" sz="2800" b="1" dirty="0">
              <a:solidFill>
                <a:srgbClr val="C00000"/>
              </a:solidFill>
            </a:endParaRPr>
          </a:p>
        </p:txBody>
      </p:sp>
    </p:spTree>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 calcmode="lin" valueType="num">
                                      <p:cBhvr additive="base">
                                        <p:cTn id="7" dur="1000" fill="hold"/>
                                        <p:tgtEl>
                                          <p:spTgt spid="4">
                                            <p:bg/>
                                          </p:spTgt>
                                        </p:tgtEl>
                                        <p:attrNameLst>
                                          <p:attrName>ppt_x</p:attrName>
                                        </p:attrNameLst>
                                      </p:cBhvr>
                                      <p:tavLst>
                                        <p:tav tm="0">
                                          <p:val>
                                            <p:strVal val="1+#ppt_w/2"/>
                                          </p:val>
                                        </p:tav>
                                        <p:tav tm="100000">
                                          <p:val>
                                            <p:strVal val="#ppt_x"/>
                                          </p:val>
                                        </p:tav>
                                      </p:tavLst>
                                    </p:anim>
                                    <p:anim calcmode="lin" valueType="num">
                                      <p:cBhvr additive="base">
                                        <p:cTn id="8" dur="1000" fill="hold"/>
                                        <p:tgtEl>
                                          <p:spTgt spid="4">
                                            <p:bg/>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 calcmode="lin" valueType="num">
                                      <p:cBhvr additive="base">
                                        <p:cTn id="11" dur="1000" fill="hold"/>
                                        <p:tgtEl>
                                          <p:spTgt spid="4">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bg/>
                                          </p:spTgt>
                                        </p:tgtEl>
                                        <p:attrNameLst>
                                          <p:attrName>style.visibility</p:attrName>
                                        </p:attrNameLst>
                                      </p:cBhvr>
                                      <p:to>
                                        <p:strVal val="visible"/>
                                      </p:to>
                                    </p:set>
                                    <p:anim calcmode="lin" valueType="num">
                                      <p:cBhvr additive="base">
                                        <p:cTn id="17" dur="1000" fill="hold"/>
                                        <p:tgtEl>
                                          <p:spTgt spid="6">
                                            <p:bg/>
                                          </p:spTgt>
                                        </p:tgtEl>
                                        <p:attrNameLst>
                                          <p:attrName>ppt_x</p:attrName>
                                        </p:attrNameLst>
                                      </p:cBhvr>
                                      <p:tavLst>
                                        <p:tav tm="0">
                                          <p:val>
                                            <p:strVal val="#ppt_x"/>
                                          </p:val>
                                        </p:tav>
                                        <p:tav tm="100000">
                                          <p:val>
                                            <p:strVal val="#ppt_x"/>
                                          </p:val>
                                        </p:tav>
                                      </p:tavLst>
                                    </p:anim>
                                    <p:anim calcmode="lin" valueType="num">
                                      <p:cBhvr additive="base">
                                        <p:cTn id="18" dur="1000" fill="hold"/>
                                        <p:tgtEl>
                                          <p:spTgt spid="6">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 calcmode="lin" valueType="num">
                                      <p:cBhvr additive="base">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6" fill="hold" grpId="0" nodeType="clickEffect">
                                  <p:stCondLst>
                                    <p:cond delay="0"/>
                                  </p:stCondLst>
                                  <p:childTnLst>
                                    <p:set>
                                      <p:cBhvr>
                                        <p:cTn id="26" dur="1" fill="hold">
                                          <p:stCondLst>
                                            <p:cond delay="0"/>
                                          </p:stCondLst>
                                        </p:cTn>
                                        <p:tgtEl>
                                          <p:spTgt spid="5">
                                            <p:bg/>
                                          </p:spTgt>
                                        </p:tgtEl>
                                        <p:attrNameLst>
                                          <p:attrName>style.visibility</p:attrName>
                                        </p:attrNameLst>
                                      </p:cBhvr>
                                      <p:to>
                                        <p:strVal val="visible"/>
                                      </p:to>
                                    </p:set>
                                    <p:anim calcmode="lin" valueType="num">
                                      <p:cBhvr additive="base">
                                        <p:cTn id="27" dur="1000" fill="hold"/>
                                        <p:tgtEl>
                                          <p:spTgt spid="5">
                                            <p:bg/>
                                          </p:spTgt>
                                        </p:tgtEl>
                                        <p:attrNameLst>
                                          <p:attrName>ppt_x</p:attrName>
                                        </p:attrNameLst>
                                      </p:cBhvr>
                                      <p:tavLst>
                                        <p:tav tm="0">
                                          <p:val>
                                            <p:strVal val="1+#ppt_w/2"/>
                                          </p:val>
                                        </p:tav>
                                        <p:tav tm="100000">
                                          <p:val>
                                            <p:strVal val="#ppt_x"/>
                                          </p:val>
                                        </p:tav>
                                      </p:tavLst>
                                    </p:anim>
                                    <p:anim calcmode="lin" valueType="num">
                                      <p:cBhvr additive="base">
                                        <p:cTn id="28" dur="1000" fill="hold"/>
                                        <p:tgtEl>
                                          <p:spTgt spid="5">
                                            <p:bg/>
                                          </p:spTgt>
                                        </p:tgtEl>
                                        <p:attrNameLst>
                                          <p:attrName>ppt_y</p:attrName>
                                        </p:attrNameLst>
                                      </p:cBhvr>
                                      <p:tavLst>
                                        <p:tav tm="0">
                                          <p:val>
                                            <p:strVal val="1+#ppt_h/2"/>
                                          </p:val>
                                        </p:tav>
                                        <p:tav tm="100000">
                                          <p:val>
                                            <p:strVal val="#ppt_y"/>
                                          </p:val>
                                        </p:tav>
                                      </p:tavLst>
                                    </p:anim>
                                  </p:childTnLst>
                                </p:cTn>
                              </p:par>
                              <p:par>
                                <p:cTn id="29" presetID="2" presetClass="entr" presetSubtype="6" fill="hold" grpId="0" nodeType="withEffect">
                                  <p:stCondLst>
                                    <p:cond delay="0"/>
                                  </p:stCondLst>
                                  <p:childTnLst>
                                    <p:set>
                                      <p:cBhvr>
                                        <p:cTn id="30" dur="1" fill="hold">
                                          <p:stCondLst>
                                            <p:cond delay="0"/>
                                          </p:stCondLst>
                                        </p:cTn>
                                        <p:tgtEl>
                                          <p:spTgt spid="5">
                                            <p:txEl>
                                              <p:pRg st="0" end="0"/>
                                            </p:txEl>
                                          </p:spTgt>
                                        </p:tgtEl>
                                        <p:attrNameLst>
                                          <p:attrName>style.visibility</p:attrName>
                                        </p:attrNameLst>
                                      </p:cBhvr>
                                      <p:to>
                                        <p:strVal val="visible"/>
                                      </p:to>
                                    </p:set>
                                    <p:anim calcmode="lin" valueType="num">
                                      <p:cBhvr additive="base">
                                        <p:cTn id="31" dur="10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grpId="0" nodeType="clickEffect">
                                  <p:stCondLst>
                                    <p:cond delay="0"/>
                                  </p:stCondLst>
                                  <p:childTnLst>
                                    <p:set>
                                      <p:cBhvr>
                                        <p:cTn id="36" dur="1" fill="hold">
                                          <p:stCondLst>
                                            <p:cond delay="0"/>
                                          </p:stCondLst>
                                        </p:cTn>
                                        <p:tgtEl>
                                          <p:spTgt spid="7">
                                            <p:bg/>
                                          </p:spTgt>
                                        </p:tgtEl>
                                        <p:attrNameLst>
                                          <p:attrName>style.visibility</p:attrName>
                                        </p:attrNameLst>
                                      </p:cBhvr>
                                      <p:to>
                                        <p:strVal val="visible"/>
                                      </p:to>
                                    </p:set>
                                    <p:anim calcmode="lin" valueType="num">
                                      <p:cBhvr additive="base">
                                        <p:cTn id="37" dur="1000" fill="hold"/>
                                        <p:tgtEl>
                                          <p:spTgt spid="7">
                                            <p:bg/>
                                          </p:spTgt>
                                        </p:tgtEl>
                                        <p:attrNameLst>
                                          <p:attrName>ppt_x</p:attrName>
                                        </p:attrNameLst>
                                      </p:cBhvr>
                                      <p:tavLst>
                                        <p:tav tm="0">
                                          <p:val>
                                            <p:strVal val="1+#ppt_w/2"/>
                                          </p:val>
                                        </p:tav>
                                        <p:tav tm="100000">
                                          <p:val>
                                            <p:strVal val="#ppt_x"/>
                                          </p:val>
                                        </p:tav>
                                      </p:tavLst>
                                    </p:anim>
                                    <p:anim calcmode="lin" valueType="num">
                                      <p:cBhvr additive="base">
                                        <p:cTn id="38" dur="1000" fill="hold"/>
                                        <p:tgtEl>
                                          <p:spTgt spid="7">
                                            <p:bg/>
                                          </p:spTgt>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7">
                                            <p:txEl>
                                              <p:pRg st="0" end="0"/>
                                            </p:txEl>
                                          </p:spTgt>
                                        </p:tgtEl>
                                        <p:attrNameLst>
                                          <p:attrName>style.visibility</p:attrName>
                                        </p:attrNameLst>
                                      </p:cBhvr>
                                      <p:to>
                                        <p:strVal val="visible"/>
                                      </p:to>
                                    </p:set>
                                    <p:anim calcmode="lin" valueType="num">
                                      <p:cBhvr additive="base">
                                        <p:cTn id="41" dur="1000" fill="hold"/>
                                        <p:tgtEl>
                                          <p:spTgt spid="7">
                                            <p:txEl>
                                              <p:pRg st="0" end="0"/>
                                            </p:txEl>
                                          </p:spTgt>
                                        </p:tgtEl>
                                        <p:attrNameLst>
                                          <p:attrName>ppt_x</p:attrName>
                                        </p:attrNameLst>
                                      </p:cBhvr>
                                      <p:tavLst>
                                        <p:tav tm="0">
                                          <p:val>
                                            <p:strVal val="1+#ppt_w/2"/>
                                          </p:val>
                                        </p:tav>
                                        <p:tav tm="100000">
                                          <p:val>
                                            <p:strVal val="#ppt_x"/>
                                          </p:val>
                                        </p:tav>
                                      </p:tavLst>
                                    </p:anim>
                                    <p:anim calcmode="lin" valueType="num">
                                      <p:cBhvr additive="base">
                                        <p:cTn id="42" dur="1000" fill="hold"/>
                                        <p:tgtEl>
                                          <p:spTgt spid="7">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uiExpand="1" build="allAtOnce" animBg="1"/>
      <p:bldP spid="6" grpId="0" uiExpand="1" build="allAtOnce" animBg="1"/>
      <p:bldP spid="7" grpId="0" build="allAtOnce"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a:solidFill>
                  <a:srgbClr val="C00000"/>
                </a:solidFill>
                <a:latin typeface="Allstar" pitchFamily="2" charset="0"/>
              </a:rPr>
              <a:t>U</a:t>
            </a:r>
            <a:r>
              <a:rPr lang="sv-SE" sz="5400" dirty="0" smtClean="0">
                <a:solidFill>
                  <a:srgbClr val="C00000"/>
                </a:solidFill>
                <a:latin typeface="Allstar" pitchFamily="2" charset="0"/>
              </a:rPr>
              <a:t>ngdomsverksamhet</a:t>
            </a:r>
            <a:endParaRPr lang="sv-SE" sz="5400" dirty="0">
              <a:solidFill>
                <a:srgbClr val="C00000"/>
              </a:solidFill>
              <a:latin typeface="Allstar" pitchFamily="2" charset="0"/>
            </a:endParaRPr>
          </a:p>
        </p:txBody>
      </p:sp>
      <p:sp>
        <p:nvSpPr>
          <p:cNvPr id="9" name="Rektangel med rundade hörn 8"/>
          <p:cNvSpPr/>
          <p:nvPr/>
        </p:nvSpPr>
        <p:spPr>
          <a:xfrm>
            <a:off x="1619672" y="2420888"/>
            <a:ext cx="5976664" cy="273630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gn="ctr"/>
            <a:r>
              <a:rPr lang="sv-SE" sz="3200" b="1" dirty="0" smtClean="0">
                <a:solidFill>
                  <a:srgbClr val="C00000"/>
                </a:solidFill>
              </a:rPr>
              <a:t>Verka för att vara en levande klubb, med bred medlemsbas med en verksamhet som präglas av kvalité, kamratskap och glädje.</a:t>
            </a: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a:solidFill>
                  <a:srgbClr val="C00000"/>
                </a:solidFill>
                <a:latin typeface="Allstar" pitchFamily="2" charset="0"/>
              </a:rPr>
              <a:t>U</a:t>
            </a:r>
            <a:r>
              <a:rPr lang="sv-SE" sz="5400" dirty="0" smtClean="0">
                <a:solidFill>
                  <a:srgbClr val="C00000"/>
                </a:solidFill>
                <a:latin typeface="Allstar" pitchFamily="2" charset="0"/>
              </a:rPr>
              <a:t>ngdomsverksamhet</a:t>
            </a:r>
            <a:endParaRPr lang="sv-SE" sz="5400" dirty="0">
              <a:solidFill>
                <a:srgbClr val="C00000"/>
              </a:solidFill>
              <a:latin typeface="Allstar" pitchFamily="2" charset="0"/>
            </a:endParaRPr>
          </a:p>
        </p:txBody>
      </p:sp>
      <p:sp>
        <p:nvSpPr>
          <p:cNvPr id="9" name="Rektangel med rundade hörn 8"/>
          <p:cNvSpPr/>
          <p:nvPr/>
        </p:nvSpPr>
        <p:spPr>
          <a:xfrm>
            <a:off x="1619672" y="2420888"/>
            <a:ext cx="5976664" cy="273630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r>
              <a:rPr lang="sv-SE" sz="3200" b="1" dirty="0" smtClean="0">
                <a:solidFill>
                  <a:srgbClr val="C00000"/>
                </a:solidFill>
              </a:rPr>
              <a:t>Välkomna och fostra alla barn och ungdomar inklusive de som inte passar inom ”traditionella” bollsporter.</a:t>
            </a: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a:solidFill>
                  <a:srgbClr val="C00000"/>
                </a:solidFill>
                <a:latin typeface="Allstar" pitchFamily="2" charset="0"/>
              </a:rPr>
              <a:t>U</a:t>
            </a:r>
            <a:r>
              <a:rPr lang="sv-SE" sz="5400" dirty="0" smtClean="0">
                <a:solidFill>
                  <a:srgbClr val="C00000"/>
                </a:solidFill>
                <a:latin typeface="Allstar" pitchFamily="2" charset="0"/>
              </a:rPr>
              <a:t>ngdomsverksamhet</a:t>
            </a:r>
            <a:endParaRPr lang="sv-SE" sz="5400" dirty="0">
              <a:solidFill>
                <a:srgbClr val="C00000"/>
              </a:solidFill>
              <a:latin typeface="Allstar" pitchFamily="2" charset="0"/>
            </a:endParaRPr>
          </a:p>
        </p:txBody>
      </p:sp>
      <p:sp>
        <p:nvSpPr>
          <p:cNvPr id="9" name="Rektangel med rundade hörn 8"/>
          <p:cNvSpPr/>
          <p:nvPr/>
        </p:nvSpPr>
        <p:spPr>
          <a:xfrm>
            <a:off x="1619672" y="1628800"/>
            <a:ext cx="6264696" cy="3960440"/>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lvl="1"/>
            <a:r>
              <a:rPr lang="sv-SE" sz="3200" b="1" dirty="0" smtClean="0">
                <a:solidFill>
                  <a:srgbClr val="C00000"/>
                </a:solidFill>
              </a:rPr>
              <a:t>- Vi vill ge alla ungdomar  möjlighet att utvecklas, oavsett nivå.</a:t>
            </a:r>
          </a:p>
          <a:p>
            <a:pPr lvl="1"/>
            <a:r>
              <a:rPr lang="sv-SE" sz="3200" b="1" dirty="0" err="1" smtClean="0">
                <a:solidFill>
                  <a:srgbClr val="C00000"/>
                </a:solidFill>
              </a:rPr>
              <a:t>-Verksamheten</a:t>
            </a:r>
            <a:r>
              <a:rPr lang="sv-SE" sz="3200" b="1" dirty="0" smtClean="0">
                <a:solidFill>
                  <a:srgbClr val="C00000"/>
                </a:solidFill>
              </a:rPr>
              <a:t> ska påvisa de fördelar amerikansk fotboll har i socialt och personligt utvecklande plan, både för individen och laget.</a:t>
            </a: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a:solidFill>
                  <a:srgbClr val="C00000"/>
                </a:solidFill>
                <a:latin typeface="Allstar" pitchFamily="2" charset="0"/>
              </a:rPr>
              <a:t>U</a:t>
            </a:r>
            <a:r>
              <a:rPr lang="sv-SE" sz="5400" dirty="0" smtClean="0">
                <a:solidFill>
                  <a:srgbClr val="C00000"/>
                </a:solidFill>
                <a:latin typeface="Allstar" pitchFamily="2" charset="0"/>
              </a:rPr>
              <a:t>ngdomsverksamhet</a:t>
            </a:r>
            <a:endParaRPr lang="sv-SE" sz="5400" dirty="0">
              <a:solidFill>
                <a:srgbClr val="C00000"/>
              </a:solidFill>
              <a:latin typeface="Allstar" pitchFamily="2" charset="0"/>
            </a:endParaRPr>
          </a:p>
        </p:txBody>
      </p:sp>
      <p:sp>
        <p:nvSpPr>
          <p:cNvPr id="9" name="Rektangel med rundade hörn 8"/>
          <p:cNvSpPr/>
          <p:nvPr/>
        </p:nvSpPr>
        <p:spPr>
          <a:xfrm>
            <a:off x="1475656" y="1412776"/>
            <a:ext cx="6768752" cy="489654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nSpc>
                <a:spcPct val="90000"/>
              </a:lnSpc>
            </a:pPr>
            <a:r>
              <a:rPr lang="sv-SE" sz="3200" b="1" dirty="0" smtClean="0">
                <a:solidFill>
                  <a:srgbClr val="C00000"/>
                </a:solidFill>
              </a:rPr>
              <a:t>Arbeta för att öka intresset för amerikansk fotboll i Uppsala.</a:t>
            </a:r>
          </a:p>
          <a:p>
            <a:pPr>
              <a:lnSpc>
                <a:spcPct val="90000"/>
              </a:lnSpc>
            </a:pPr>
            <a:endParaRPr lang="sv-SE" sz="3200" b="1" dirty="0" smtClean="0">
              <a:solidFill>
                <a:srgbClr val="C00000"/>
              </a:solidFill>
            </a:endParaRPr>
          </a:p>
          <a:p>
            <a:pPr lvl="1">
              <a:lnSpc>
                <a:spcPct val="90000"/>
              </a:lnSpc>
              <a:buFontTx/>
              <a:buChar char="-"/>
            </a:pPr>
            <a:r>
              <a:rPr lang="sv-SE" sz="2800" dirty="0" smtClean="0">
                <a:solidFill>
                  <a:srgbClr val="C00000"/>
                </a:solidFill>
              </a:rPr>
              <a:t> Utbilda föräldrar om sporten – Uppsala 86ers fotbollsskola.</a:t>
            </a:r>
          </a:p>
          <a:p>
            <a:pPr lvl="1">
              <a:lnSpc>
                <a:spcPct val="90000"/>
              </a:lnSpc>
            </a:pPr>
            <a:endParaRPr lang="sv-SE" sz="2800" dirty="0" smtClean="0">
              <a:solidFill>
                <a:srgbClr val="C00000"/>
              </a:solidFill>
            </a:endParaRPr>
          </a:p>
          <a:p>
            <a:pPr lvl="1">
              <a:lnSpc>
                <a:spcPct val="90000"/>
              </a:lnSpc>
              <a:buFontTx/>
              <a:buChar char="-"/>
            </a:pPr>
            <a:r>
              <a:rPr lang="sv-SE" sz="2800" dirty="0">
                <a:solidFill>
                  <a:srgbClr val="C00000"/>
                </a:solidFill>
              </a:rPr>
              <a:t> </a:t>
            </a:r>
            <a:r>
              <a:rPr lang="sv-SE" sz="2800" dirty="0" smtClean="0">
                <a:solidFill>
                  <a:srgbClr val="C00000"/>
                </a:solidFill>
              </a:rPr>
              <a:t>Aktiviteter på stan samt speciella testa-på tillfällen</a:t>
            </a:r>
          </a:p>
          <a:p>
            <a:pPr marL="914400" lvl="1" indent="-457200">
              <a:lnSpc>
                <a:spcPct val="90000"/>
              </a:lnSpc>
              <a:buFontTx/>
              <a:buChar char="-"/>
            </a:pPr>
            <a:endParaRPr lang="sv-SE" sz="2800" b="1" dirty="0" smtClean="0">
              <a:solidFill>
                <a:srgbClr val="C00000"/>
              </a:solidFill>
            </a:endParaRP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5400" dirty="0">
                <a:solidFill>
                  <a:srgbClr val="C00000"/>
                </a:solidFill>
                <a:latin typeface="Allstar" pitchFamily="2" charset="0"/>
              </a:rPr>
              <a:t>U</a:t>
            </a:r>
            <a:r>
              <a:rPr lang="sv-SE" sz="5400" dirty="0" smtClean="0">
                <a:solidFill>
                  <a:srgbClr val="C00000"/>
                </a:solidFill>
                <a:latin typeface="Allstar" pitchFamily="2" charset="0"/>
              </a:rPr>
              <a:t>ngdomsverksamhet</a:t>
            </a:r>
            <a:endParaRPr lang="sv-SE" sz="5400" dirty="0">
              <a:solidFill>
                <a:srgbClr val="C00000"/>
              </a:solidFill>
              <a:latin typeface="Allstar" pitchFamily="2" charset="0"/>
            </a:endParaRPr>
          </a:p>
        </p:txBody>
      </p:sp>
      <p:sp>
        <p:nvSpPr>
          <p:cNvPr id="9" name="Rektangel med rundade hörn 8"/>
          <p:cNvSpPr/>
          <p:nvPr/>
        </p:nvSpPr>
        <p:spPr>
          <a:xfrm>
            <a:off x="251520" y="1412776"/>
            <a:ext cx="8712968" cy="4896544"/>
          </a:xfrm>
          <a:prstGeom prst="round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a:scene3d>
            <a:camera prst="orthographicFront"/>
            <a:lightRig rig="threePt" dir="t"/>
          </a:scene3d>
          <a:sp3d>
            <a:bevelT w="6350"/>
            <a:bevelB w="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3200" b="1" dirty="0" smtClean="0">
              <a:solidFill>
                <a:srgbClr val="C00000"/>
              </a:solidFill>
            </a:endParaRPr>
          </a:p>
          <a:p>
            <a:pPr algn="ctr"/>
            <a:endParaRPr lang="sv-SE" sz="3200" b="1" dirty="0" smtClean="0">
              <a:solidFill>
                <a:srgbClr val="C00000"/>
              </a:solidFill>
            </a:endParaRPr>
          </a:p>
          <a:p>
            <a:pPr>
              <a:lnSpc>
                <a:spcPct val="90000"/>
              </a:lnSpc>
            </a:pPr>
            <a:r>
              <a:rPr lang="sv-SE" sz="3200" b="1" dirty="0" smtClean="0">
                <a:solidFill>
                  <a:srgbClr val="C00000"/>
                </a:solidFill>
              </a:rPr>
              <a:t>- Arbeta aktivt och kontinuerligt mot all sorts doping. </a:t>
            </a:r>
          </a:p>
          <a:p>
            <a:pPr>
              <a:lnSpc>
                <a:spcPct val="90000"/>
              </a:lnSpc>
            </a:pPr>
            <a:endParaRPr lang="sv-SE" sz="3200" b="1" dirty="0" smtClean="0">
              <a:solidFill>
                <a:srgbClr val="C00000"/>
              </a:solidFill>
            </a:endParaRPr>
          </a:p>
          <a:p>
            <a:pPr>
              <a:lnSpc>
                <a:spcPct val="90000"/>
              </a:lnSpc>
            </a:pPr>
            <a:r>
              <a:rPr lang="sv-SE" sz="3200" b="1" dirty="0" smtClean="0">
                <a:solidFill>
                  <a:srgbClr val="C00000"/>
                </a:solidFill>
              </a:rPr>
              <a:t>- Delta med ungdomslag i alla juniorserier - U19/U17/U15/U13/U11</a:t>
            </a:r>
          </a:p>
          <a:p>
            <a:pPr>
              <a:lnSpc>
                <a:spcPct val="90000"/>
              </a:lnSpc>
            </a:pPr>
            <a:endParaRPr lang="sv-SE" sz="3200" b="1" dirty="0" smtClean="0">
              <a:solidFill>
                <a:srgbClr val="C00000"/>
              </a:solidFill>
            </a:endParaRPr>
          </a:p>
          <a:p>
            <a:pPr>
              <a:lnSpc>
                <a:spcPct val="90000"/>
              </a:lnSpc>
            </a:pPr>
            <a:r>
              <a:rPr lang="sv-SE" sz="3200" b="1" dirty="0" smtClean="0">
                <a:solidFill>
                  <a:srgbClr val="C00000"/>
                </a:solidFill>
              </a:rPr>
              <a:t>- Rekrytera och behålla bra ungdomsledare genom att erbjuda dem bra förutsättningar för att utvecklas.</a:t>
            </a:r>
          </a:p>
          <a:p>
            <a:pPr algn="ctr"/>
            <a:endParaRPr lang="sv-SE" sz="3200" b="1" dirty="0" smtClean="0">
              <a:solidFill>
                <a:srgbClr val="C00000"/>
              </a:solidFill>
            </a:endParaRPr>
          </a:p>
          <a:p>
            <a:pPr algn="ctr"/>
            <a:endParaRPr lang="sv-SE" sz="3200" b="1" dirty="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Anpassad formgivni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2416</TotalTime>
  <Words>384</Words>
  <Application>Microsoft Macintosh PowerPoint</Application>
  <PresentationFormat>Bildspel på skärmen (4:3)</PresentationFormat>
  <Paragraphs>96</Paragraphs>
  <Slides>20</Slides>
  <Notes>0</Notes>
  <HiddenSlides>0</HiddenSlides>
  <MMClips>0</MMClips>
  <ScaleCrop>false</ScaleCrop>
  <HeadingPairs>
    <vt:vector size="4" baseType="variant">
      <vt:variant>
        <vt:lpstr>Tema</vt:lpstr>
      </vt:variant>
      <vt:variant>
        <vt:i4>4</vt:i4>
      </vt:variant>
      <vt:variant>
        <vt:lpstr>Bildrubriker</vt:lpstr>
      </vt:variant>
      <vt:variant>
        <vt:i4>20</vt:i4>
      </vt:variant>
    </vt:vector>
  </HeadingPairs>
  <TitlesOfParts>
    <vt:vector size="24" baseType="lpstr">
      <vt:lpstr>Office-tema</vt:lpstr>
      <vt:lpstr>2_Anpassad formgivning</vt:lpstr>
      <vt:lpstr>1_Anpassad formgivning</vt:lpstr>
      <vt:lpstr>Anpassad formgivning</vt:lpstr>
      <vt:lpstr>Årsmöte</vt:lpstr>
      <vt:lpstr>Dagordning</vt:lpstr>
      <vt:lpstr>Honnörsord</vt:lpstr>
      <vt:lpstr>Verksamhetsplan</vt:lpstr>
      <vt:lpstr>Ungdomsverksamhet</vt:lpstr>
      <vt:lpstr>Ungdomsverksamhet</vt:lpstr>
      <vt:lpstr>Ungdomsverksamhet</vt:lpstr>
      <vt:lpstr>Ungdomsverksamhet</vt:lpstr>
      <vt:lpstr>Ungdomsverksamhet</vt:lpstr>
      <vt:lpstr>Ungdomsverksamhet</vt:lpstr>
      <vt:lpstr>Ungdomsverksamhet Juniorkommitté</vt:lpstr>
      <vt:lpstr>SKOLverksamhet</vt:lpstr>
      <vt:lpstr>styrelsearbete</vt:lpstr>
      <vt:lpstr>Dam och herr</vt:lpstr>
      <vt:lpstr>UTBILDNING</vt:lpstr>
      <vt:lpstr>Partners</vt:lpstr>
      <vt:lpstr>Elit - DAM</vt:lpstr>
      <vt:lpstr>Elit - herr</vt:lpstr>
      <vt:lpstr>SERIE OCH MEDLEMSAVGIFTER SKA BETALAS! BETALA AVGIFTEN NU! </vt:lpstr>
      <vt:lpstr>PRISLISTA Jacka: 1000:- (1400:-) Träningsset: 300:- (400:-) T-shirt: 150:- Keps: 150:-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superserieutmärkelser</dc:title>
  <dc:creator>Söderberg</dc:creator>
  <cp:lastModifiedBy>Martin Söderberg</cp:lastModifiedBy>
  <cp:revision>64</cp:revision>
  <cp:lastPrinted>2013-11-24T13:42:27Z</cp:lastPrinted>
  <dcterms:created xsi:type="dcterms:W3CDTF">2012-07-13T04:41:51Z</dcterms:created>
  <dcterms:modified xsi:type="dcterms:W3CDTF">2015-11-29T10:54:03Z</dcterms:modified>
</cp:coreProperties>
</file>