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72" r:id="rId3"/>
    <p:sldMasterId id="2147483660" r:id="rId4"/>
  </p:sldMasterIdLst>
  <p:sldIdLst>
    <p:sldId id="256" r:id="rId5"/>
    <p:sldId id="257" r:id="rId6"/>
    <p:sldId id="265" r:id="rId7"/>
    <p:sldId id="259" r:id="rId8"/>
    <p:sldId id="260" r:id="rId9"/>
    <p:sldId id="292" r:id="rId10"/>
    <p:sldId id="293" r:id="rId11"/>
    <p:sldId id="294" r:id="rId12"/>
    <p:sldId id="295" r:id="rId13"/>
    <p:sldId id="296" r:id="rId14"/>
    <p:sldId id="297" r:id="rId15"/>
    <p:sldId id="298" r:id="rId16"/>
    <p:sldId id="308" r:id="rId17"/>
    <p:sldId id="267" r:id="rId18"/>
    <p:sldId id="299" r:id="rId19"/>
    <p:sldId id="300" r:id="rId20"/>
    <p:sldId id="301" r:id="rId21"/>
    <p:sldId id="307" r:id="rId22"/>
    <p:sldId id="305" r:id="rId23"/>
    <p:sldId id="306" r:id="rId24"/>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CF9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117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microsoft.com/office/2007/relationships/hdphoto" Target="../media/hdphoto2.wdp"/></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8977E5D8-647C-4418-BCBC-F8D1B577D877}" type="datetimeFigureOut">
              <a:rPr lang="sv-SE" smtClean="0"/>
              <a:pPr/>
              <a:t>15-11-29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1AC612B-5CC0-46C5-9C43-90CC465CF3FC}" type="slidenum">
              <a:rPr lang="sv-SE" smtClean="0"/>
              <a:pPr/>
              <a:t>‹Nr.›</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8977E5D8-647C-4418-BCBC-F8D1B577D877}" type="datetimeFigureOut">
              <a:rPr lang="sv-SE" smtClean="0"/>
              <a:pPr/>
              <a:t>15-11-29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1AC612B-5CC0-46C5-9C43-90CC465CF3FC}" type="slidenum">
              <a:rPr lang="sv-SE" smtClean="0"/>
              <a:pPr/>
              <a:t>‹Nr.›</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8977E5D8-647C-4418-BCBC-F8D1B577D877}" type="datetimeFigureOut">
              <a:rPr lang="sv-SE" smtClean="0"/>
              <a:pPr/>
              <a:t>15-11-29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1AC612B-5CC0-46C5-9C43-90CC465CF3FC}" type="slidenum">
              <a:rPr lang="sv-SE" smtClean="0"/>
              <a:pPr/>
              <a:t>‹Nr.›</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8F85BDA9-EABE-3A4D-B004-5259ABBE03F9}" type="datetimeFigureOut">
              <a:rPr lang="sv-SE" smtClean="0"/>
              <a:t>15-11-29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1B768BC-BB78-6F4B-8916-5EC2FC4C7B22}" type="slidenum">
              <a:rPr lang="sv-SE" smtClean="0"/>
              <a:t>‹Nr.›</a:t>
            </a:fld>
            <a:endParaRPr lang="sv-SE"/>
          </a:p>
        </p:txBody>
      </p:sp>
    </p:spTree>
    <p:extLst>
      <p:ext uri="{BB962C8B-B14F-4D97-AF65-F5344CB8AC3E}">
        <p14:creationId xmlns:p14="http://schemas.microsoft.com/office/powerpoint/2010/main" val="3315118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8F85BDA9-EABE-3A4D-B004-5259ABBE03F9}" type="datetimeFigureOut">
              <a:rPr lang="sv-SE" smtClean="0"/>
              <a:t>15-11-29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1B768BC-BB78-6F4B-8916-5EC2FC4C7B22}" type="slidenum">
              <a:rPr lang="sv-SE" smtClean="0"/>
              <a:t>‹Nr.›</a:t>
            </a:fld>
            <a:endParaRPr lang="sv-SE"/>
          </a:p>
        </p:txBody>
      </p:sp>
    </p:spTree>
    <p:extLst>
      <p:ext uri="{BB962C8B-B14F-4D97-AF65-F5344CB8AC3E}">
        <p14:creationId xmlns:p14="http://schemas.microsoft.com/office/powerpoint/2010/main" val="64930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8F85BDA9-EABE-3A4D-B004-5259ABBE03F9}" type="datetimeFigureOut">
              <a:rPr lang="sv-SE" smtClean="0"/>
              <a:t>15-11-29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1B768BC-BB78-6F4B-8916-5EC2FC4C7B22}" type="slidenum">
              <a:rPr lang="sv-SE" smtClean="0"/>
              <a:t>‹Nr.›</a:t>
            </a:fld>
            <a:endParaRPr lang="sv-SE"/>
          </a:p>
        </p:txBody>
      </p:sp>
    </p:spTree>
    <p:extLst>
      <p:ext uri="{BB962C8B-B14F-4D97-AF65-F5344CB8AC3E}">
        <p14:creationId xmlns:p14="http://schemas.microsoft.com/office/powerpoint/2010/main" val="2734545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8F85BDA9-EABE-3A4D-B004-5259ABBE03F9}" type="datetimeFigureOut">
              <a:rPr lang="sv-SE" smtClean="0"/>
              <a:t>15-11-29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1B768BC-BB78-6F4B-8916-5EC2FC4C7B22}" type="slidenum">
              <a:rPr lang="sv-SE" smtClean="0"/>
              <a:t>‹Nr.›</a:t>
            </a:fld>
            <a:endParaRPr lang="sv-SE"/>
          </a:p>
        </p:txBody>
      </p:sp>
    </p:spTree>
    <p:extLst>
      <p:ext uri="{BB962C8B-B14F-4D97-AF65-F5344CB8AC3E}">
        <p14:creationId xmlns:p14="http://schemas.microsoft.com/office/powerpoint/2010/main" val="3303526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8F85BDA9-EABE-3A4D-B004-5259ABBE03F9}" type="datetimeFigureOut">
              <a:rPr lang="sv-SE" smtClean="0"/>
              <a:t>15-11-29</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F1B768BC-BB78-6F4B-8916-5EC2FC4C7B22}" type="slidenum">
              <a:rPr lang="sv-SE" smtClean="0"/>
              <a:t>‹Nr.›</a:t>
            </a:fld>
            <a:endParaRPr lang="sv-SE"/>
          </a:p>
        </p:txBody>
      </p:sp>
    </p:spTree>
    <p:extLst>
      <p:ext uri="{BB962C8B-B14F-4D97-AF65-F5344CB8AC3E}">
        <p14:creationId xmlns:p14="http://schemas.microsoft.com/office/powerpoint/2010/main" val="4189940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8F85BDA9-EABE-3A4D-B004-5259ABBE03F9}" type="datetimeFigureOut">
              <a:rPr lang="sv-SE" smtClean="0"/>
              <a:t>15-11-29</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F1B768BC-BB78-6F4B-8916-5EC2FC4C7B22}" type="slidenum">
              <a:rPr lang="sv-SE" smtClean="0"/>
              <a:t>‹Nr.›</a:t>
            </a:fld>
            <a:endParaRPr lang="sv-SE"/>
          </a:p>
        </p:txBody>
      </p:sp>
    </p:spTree>
    <p:extLst>
      <p:ext uri="{BB962C8B-B14F-4D97-AF65-F5344CB8AC3E}">
        <p14:creationId xmlns:p14="http://schemas.microsoft.com/office/powerpoint/2010/main" val="1411103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8F85BDA9-EABE-3A4D-B004-5259ABBE03F9}" type="datetimeFigureOut">
              <a:rPr lang="sv-SE" smtClean="0"/>
              <a:t>15-11-29</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F1B768BC-BB78-6F4B-8916-5EC2FC4C7B22}" type="slidenum">
              <a:rPr lang="sv-SE" smtClean="0"/>
              <a:t>‹Nr.›</a:t>
            </a:fld>
            <a:endParaRPr lang="sv-SE"/>
          </a:p>
        </p:txBody>
      </p:sp>
    </p:spTree>
    <p:extLst>
      <p:ext uri="{BB962C8B-B14F-4D97-AF65-F5344CB8AC3E}">
        <p14:creationId xmlns:p14="http://schemas.microsoft.com/office/powerpoint/2010/main" val="3375452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8F85BDA9-EABE-3A4D-B004-5259ABBE03F9}" type="datetimeFigureOut">
              <a:rPr lang="sv-SE" smtClean="0"/>
              <a:t>15-11-29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1B768BC-BB78-6F4B-8916-5EC2FC4C7B22}" type="slidenum">
              <a:rPr lang="sv-SE" smtClean="0"/>
              <a:t>‹Nr.›</a:t>
            </a:fld>
            <a:endParaRPr lang="sv-SE"/>
          </a:p>
        </p:txBody>
      </p:sp>
    </p:spTree>
    <p:extLst>
      <p:ext uri="{BB962C8B-B14F-4D97-AF65-F5344CB8AC3E}">
        <p14:creationId xmlns:p14="http://schemas.microsoft.com/office/powerpoint/2010/main" val="3894282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8977E5D8-647C-4418-BCBC-F8D1B577D877}" type="datetimeFigureOut">
              <a:rPr lang="sv-SE" smtClean="0"/>
              <a:pPr/>
              <a:t>15-11-29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1AC612B-5CC0-46C5-9C43-90CC465CF3FC}" type="slidenum">
              <a:rPr lang="sv-SE" smtClean="0"/>
              <a:pPr/>
              <a:t>‹Nr.›</a:t>
            </a:fld>
            <a:endParaRPr lang="sv-S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8F85BDA9-EABE-3A4D-B004-5259ABBE03F9}" type="datetimeFigureOut">
              <a:rPr lang="sv-SE" smtClean="0"/>
              <a:t>15-11-29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1B768BC-BB78-6F4B-8916-5EC2FC4C7B22}" type="slidenum">
              <a:rPr lang="sv-SE" smtClean="0"/>
              <a:t>‹Nr.›</a:t>
            </a:fld>
            <a:endParaRPr lang="sv-SE"/>
          </a:p>
        </p:txBody>
      </p:sp>
    </p:spTree>
    <p:extLst>
      <p:ext uri="{BB962C8B-B14F-4D97-AF65-F5344CB8AC3E}">
        <p14:creationId xmlns:p14="http://schemas.microsoft.com/office/powerpoint/2010/main" val="997299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8F85BDA9-EABE-3A4D-B004-5259ABBE03F9}" type="datetimeFigureOut">
              <a:rPr lang="sv-SE" smtClean="0"/>
              <a:t>15-11-29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1B768BC-BB78-6F4B-8916-5EC2FC4C7B22}" type="slidenum">
              <a:rPr lang="sv-SE" smtClean="0"/>
              <a:t>‹Nr.›</a:t>
            </a:fld>
            <a:endParaRPr lang="sv-SE"/>
          </a:p>
        </p:txBody>
      </p:sp>
    </p:spTree>
    <p:extLst>
      <p:ext uri="{BB962C8B-B14F-4D97-AF65-F5344CB8AC3E}">
        <p14:creationId xmlns:p14="http://schemas.microsoft.com/office/powerpoint/2010/main" val="3707550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8F85BDA9-EABE-3A4D-B004-5259ABBE03F9}" type="datetimeFigureOut">
              <a:rPr lang="sv-SE" smtClean="0"/>
              <a:t>15-11-29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1B768BC-BB78-6F4B-8916-5EC2FC4C7B22}" type="slidenum">
              <a:rPr lang="sv-SE" smtClean="0"/>
              <a:t>‹Nr.›</a:t>
            </a:fld>
            <a:endParaRPr lang="sv-SE"/>
          </a:p>
        </p:txBody>
      </p:sp>
    </p:spTree>
    <p:extLst>
      <p:ext uri="{BB962C8B-B14F-4D97-AF65-F5344CB8AC3E}">
        <p14:creationId xmlns:p14="http://schemas.microsoft.com/office/powerpoint/2010/main" val="2556038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D00CE7BE-EEE8-1242-870E-33740AA2BC20}" type="datetimeFigureOut">
              <a:rPr lang="sv-SE" smtClean="0"/>
              <a:t>15-11-29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6936D89-E18B-E342-B1FC-15B920F4572C}" type="slidenum">
              <a:rPr lang="sv-SE" smtClean="0"/>
              <a:t>‹Nr.›</a:t>
            </a:fld>
            <a:endParaRPr lang="sv-SE"/>
          </a:p>
        </p:txBody>
      </p:sp>
    </p:spTree>
    <p:extLst>
      <p:ext uri="{BB962C8B-B14F-4D97-AF65-F5344CB8AC3E}">
        <p14:creationId xmlns:p14="http://schemas.microsoft.com/office/powerpoint/2010/main" val="22610278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D00CE7BE-EEE8-1242-870E-33740AA2BC20}" type="datetimeFigureOut">
              <a:rPr lang="sv-SE" smtClean="0"/>
              <a:t>15-11-29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6936D89-E18B-E342-B1FC-15B920F4572C}" type="slidenum">
              <a:rPr lang="sv-SE" smtClean="0"/>
              <a:t>‹Nr.›</a:t>
            </a:fld>
            <a:endParaRPr lang="sv-SE"/>
          </a:p>
        </p:txBody>
      </p:sp>
    </p:spTree>
    <p:extLst>
      <p:ext uri="{BB962C8B-B14F-4D97-AF65-F5344CB8AC3E}">
        <p14:creationId xmlns:p14="http://schemas.microsoft.com/office/powerpoint/2010/main" val="35911086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D00CE7BE-EEE8-1242-870E-33740AA2BC20}" type="datetimeFigureOut">
              <a:rPr lang="sv-SE" smtClean="0"/>
              <a:t>15-11-29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6936D89-E18B-E342-B1FC-15B920F4572C}" type="slidenum">
              <a:rPr lang="sv-SE" smtClean="0"/>
              <a:t>‹Nr.›</a:t>
            </a:fld>
            <a:endParaRPr lang="sv-SE"/>
          </a:p>
        </p:txBody>
      </p:sp>
    </p:spTree>
    <p:extLst>
      <p:ext uri="{BB962C8B-B14F-4D97-AF65-F5344CB8AC3E}">
        <p14:creationId xmlns:p14="http://schemas.microsoft.com/office/powerpoint/2010/main" val="4271754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D00CE7BE-EEE8-1242-870E-33740AA2BC20}" type="datetimeFigureOut">
              <a:rPr lang="sv-SE" smtClean="0"/>
              <a:t>15-11-29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6936D89-E18B-E342-B1FC-15B920F4572C}" type="slidenum">
              <a:rPr lang="sv-SE" smtClean="0"/>
              <a:t>‹Nr.›</a:t>
            </a:fld>
            <a:endParaRPr lang="sv-SE"/>
          </a:p>
        </p:txBody>
      </p:sp>
    </p:spTree>
    <p:extLst>
      <p:ext uri="{BB962C8B-B14F-4D97-AF65-F5344CB8AC3E}">
        <p14:creationId xmlns:p14="http://schemas.microsoft.com/office/powerpoint/2010/main" val="35408227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D00CE7BE-EEE8-1242-870E-33740AA2BC20}" type="datetimeFigureOut">
              <a:rPr lang="sv-SE" smtClean="0"/>
              <a:t>15-11-29</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6936D89-E18B-E342-B1FC-15B920F4572C}" type="slidenum">
              <a:rPr lang="sv-SE" smtClean="0"/>
              <a:t>‹Nr.›</a:t>
            </a:fld>
            <a:endParaRPr lang="sv-SE"/>
          </a:p>
        </p:txBody>
      </p:sp>
    </p:spTree>
    <p:extLst>
      <p:ext uri="{BB962C8B-B14F-4D97-AF65-F5344CB8AC3E}">
        <p14:creationId xmlns:p14="http://schemas.microsoft.com/office/powerpoint/2010/main" val="18659326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D00CE7BE-EEE8-1242-870E-33740AA2BC20}" type="datetimeFigureOut">
              <a:rPr lang="sv-SE" smtClean="0"/>
              <a:t>15-11-29</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6936D89-E18B-E342-B1FC-15B920F4572C}" type="slidenum">
              <a:rPr lang="sv-SE" smtClean="0"/>
              <a:t>‹Nr.›</a:t>
            </a:fld>
            <a:endParaRPr lang="sv-SE"/>
          </a:p>
        </p:txBody>
      </p:sp>
    </p:spTree>
    <p:extLst>
      <p:ext uri="{BB962C8B-B14F-4D97-AF65-F5344CB8AC3E}">
        <p14:creationId xmlns:p14="http://schemas.microsoft.com/office/powerpoint/2010/main" val="18314682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00CE7BE-EEE8-1242-870E-33740AA2BC20}" type="datetimeFigureOut">
              <a:rPr lang="sv-SE" smtClean="0"/>
              <a:t>15-11-29</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6936D89-E18B-E342-B1FC-15B920F4572C}" type="slidenum">
              <a:rPr lang="sv-SE" smtClean="0"/>
              <a:t>‹Nr.›</a:t>
            </a:fld>
            <a:endParaRPr lang="sv-SE"/>
          </a:p>
        </p:txBody>
      </p:sp>
    </p:spTree>
    <p:extLst>
      <p:ext uri="{BB962C8B-B14F-4D97-AF65-F5344CB8AC3E}">
        <p14:creationId xmlns:p14="http://schemas.microsoft.com/office/powerpoint/2010/main" val="3923740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8977E5D8-647C-4418-BCBC-F8D1B577D877}" type="datetimeFigureOut">
              <a:rPr lang="sv-SE" smtClean="0"/>
              <a:pPr/>
              <a:t>15-11-29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1AC612B-5CC0-46C5-9C43-90CC465CF3FC}" type="slidenum">
              <a:rPr lang="sv-SE" smtClean="0"/>
              <a:pPr/>
              <a:t>‹Nr.›</a:t>
            </a:fld>
            <a:endParaRPr lang="sv-SE"/>
          </a:p>
        </p:txBody>
      </p:sp>
      <p:pic>
        <p:nvPicPr>
          <p:cNvPr id="7" name="Bildobjekt 6" descr="dukes.jpg"/>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D00CE7BE-EEE8-1242-870E-33740AA2BC20}" type="datetimeFigureOut">
              <a:rPr lang="sv-SE" smtClean="0"/>
              <a:t>15-11-29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6936D89-E18B-E342-B1FC-15B920F4572C}" type="slidenum">
              <a:rPr lang="sv-SE" smtClean="0"/>
              <a:t>‹Nr.›</a:t>
            </a:fld>
            <a:endParaRPr lang="sv-SE"/>
          </a:p>
        </p:txBody>
      </p:sp>
    </p:spTree>
    <p:extLst>
      <p:ext uri="{BB962C8B-B14F-4D97-AF65-F5344CB8AC3E}">
        <p14:creationId xmlns:p14="http://schemas.microsoft.com/office/powerpoint/2010/main" val="35407653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D00CE7BE-EEE8-1242-870E-33740AA2BC20}" type="datetimeFigureOut">
              <a:rPr lang="sv-SE" smtClean="0"/>
              <a:t>15-11-29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6936D89-E18B-E342-B1FC-15B920F4572C}" type="slidenum">
              <a:rPr lang="sv-SE" smtClean="0"/>
              <a:t>‹Nr.›</a:t>
            </a:fld>
            <a:endParaRPr lang="sv-SE"/>
          </a:p>
        </p:txBody>
      </p:sp>
    </p:spTree>
    <p:extLst>
      <p:ext uri="{BB962C8B-B14F-4D97-AF65-F5344CB8AC3E}">
        <p14:creationId xmlns:p14="http://schemas.microsoft.com/office/powerpoint/2010/main" val="14051867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D00CE7BE-EEE8-1242-870E-33740AA2BC20}" type="datetimeFigureOut">
              <a:rPr lang="sv-SE" smtClean="0"/>
              <a:t>15-11-29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6936D89-E18B-E342-B1FC-15B920F4572C}" type="slidenum">
              <a:rPr lang="sv-SE" smtClean="0"/>
              <a:t>‹Nr.›</a:t>
            </a:fld>
            <a:endParaRPr lang="sv-SE"/>
          </a:p>
        </p:txBody>
      </p:sp>
    </p:spTree>
    <p:extLst>
      <p:ext uri="{BB962C8B-B14F-4D97-AF65-F5344CB8AC3E}">
        <p14:creationId xmlns:p14="http://schemas.microsoft.com/office/powerpoint/2010/main" val="5105691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D00CE7BE-EEE8-1242-870E-33740AA2BC20}" type="datetimeFigureOut">
              <a:rPr lang="sv-SE" smtClean="0"/>
              <a:t>15-11-29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6936D89-E18B-E342-B1FC-15B920F4572C}" type="slidenum">
              <a:rPr lang="sv-SE" smtClean="0"/>
              <a:t>‹Nr.›</a:t>
            </a:fld>
            <a:endParaRPr lang="sv-SE"/>
          </a:p>
        </p:txBody>
      </p:sp>
    </p:spTree>
    <p:extLst>
      <p:ext uri="{BB962C8B-B14F-4D97-AF65-F5344CB8AC3E}">
        <p14:creationId xmlns:p14="http://schemas.microsoft.com/office/powerpoint/2010/main" val="5054826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9D2CF29E-C6FB-9A4B-B9AE-A25882408542}" type="datetimeFigureOut">
              <a:rPr lang="sv-SE" smtClean="0"/>
              <a:t>15-11-29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06860DA-007F-6D4F-9ED5-043747090BDC}" type="slidenum">
              <a:rPr lang="sv-SE" smtClean="0"/>
              <a:t>‹Nr.›</a:t>
            </a:fld>
            <a:endParaRPr lang="sv-SE"/>
          </a:p>
        </p:txBody>
      </p:sp>
    </p:spTree>
    <p:extLst>
      <p:ext uri="{BB962C8B-B14F-4D97-AF65-F5344CB8AC3E}">
        <p14:creationId xmlns:p14="http://schemas.microsoft.com/office/powerpoint/2010/main" val="11835058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9D2CF29E-C6FB-9A4B-B9AE-A25882408542}" type="datetimeFigureOut">
              <a:rPr lang="sv-SE" smtClean="0"/>
              <a:t>15-11-29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06860DA-007F-6D4F-9ED5-043747090BDC}" type="slidenum">
              <a:rPr lang="sv-SE" smtClean="0"/>
              <a:t>‹Nr.›</a:t>
            </a:fld>
            <a:endParaRPr lang="sv-SE"/>
          </a:p>
        </p:txBody>
      </p:sp>
    </p:spTree>
    <p:extLst>
      <p:ext uri="{BB962C8B-B14F-4D97-AF65-F5344CB8AC3E}">
        <p14:creationId xmlns:p14="http://schemas.microsoft.com/office/powerpoint/2010/main" val="990811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9D2CF29E-C6FB-9A4B-B9AE-A25882408542}" type="datetimeFigureOut">
              <a:rPr lang="sv-SE" smtClean="0"/>
              <a:t>15-11-29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06860DA-007F-6D4F-9ED5-043747090BDC}" type="slidenum">
              <a:rPr lang="sv-SE" smtClean="0"/>
              <a:t>‹Nr.›</a:t>
            </a:fld>
            <a:endParaRPr lang="sv-SE"/>
          </a:p>
        </p:txBody>
      </p:sp>
    </p:spTree>
    <p:extLst>
      <p:ext uri="{BB962C8B-B14F-4D97-AF65-F5344CB8AC3E}">
        <p14:creationId xmlns:p14="http://schemas.microsoft.com/office/powerpoint/2010/main" val="37138259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9D2CF29E-C6FB-9A4B-B9AE-A25882408542}" type="datetimeFigureOut">
              <a:rPr lang="sv-SE" smtClean="0"/>
              <a:t>15-11-29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06860DA-007F-6D4F-9ED5-043747090BDC}" type="slidenum">
              <a:rPr lang="sv-SE" smtClean="0"/>
              <a:t>‹Nr.›</a:t>
            </a:fld>
            <a:endParaRPr lang="sv-SE"/>
          </a:p>
        </p:txBody>
      </p:sp>
    </p:spTree>
    <p:extLst>
      <p:ext uri="{BB962C8B-B14F-4D97-AF65-F5344CB8AC3E}">
        <p14:creationId xmlns:p14="http://schemas.microsoft.com/office/powerpoint/2010/main" val="38000797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9D2CF29E-C6FB-9A4B-B9AE-A25882408542}" type="datetimeFigureOut">
              <a:rPr lang="sv-SE" smtClean="0"/>
              <a:t>15-11-29</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C06860DA-007F-6D4F-9ED5-043747090BDC}" type="slidenum">
              <a:rPr lang="sv-SE" smtClean="0"/>
              <a:t>‹Nr.›</a:t>
            </a:fld>
            <a:endParaRPr lang="sv-SE"/>
          </a:p>
        </p:txBody>
      </p:sp>
    </p:spTree>
    <p:extLst>
      <p:ext uri="{BB962C8B-B14F-4D97-AF65-F5344CB8AC3E}">
        <p14:creationId xmlns:p14="http://schemas.microsoft.com/office/powerpoint/2010/main" val="3287137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9D2CF29E-C6FB-9A4B-B9AE-A25882408542}" type="datetimeFigureOut">
              <a:rPr lang="sv-SE" smtClean="0"/>
              <a:t>15-11-29</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C06860DA-007F-6D4F-9ED5-043747090BDC}" type="slidenum">
              <a:rPr lang="sv-SE" smtClean="0"/>
              <a:t>‹Nr.›</a:t>
            </a:fld>
            <a:endParaRPr lang="sv-SE"/>
          </a:p>
        </p:txBody>
      </p:sp>
    </p:spTree>
    <p:extLst>
      <p:ext uri="{BB962C8B-B14F-4D97-AF65-F5344CB8AC3E}">
        <p14:creationId xmlns:p14="http://schemas.microsoft.com/office/powerpoint/2010/main" val="4047590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8977E5D8-647C-4418-BCBC-F8D1B577D877}" type="datetimeFigureOut">
              <a:rPr lang="sv-SE" smtClean="0"/>
              <a:pPr/>
              <a:t>15-11-29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1AC612B-5CC0-46C5-9C43-90CC465CF3FC}" type="slidenum">
              <a:rPr lang="sv-SE" smtClean="0"/>
              <a:pPr/>
              <a:t>‹Nr.›</a:t>
            </a:fld>
            <a:endParaRPr lang="sv-S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9D2CF29E-C6FB-9A4B-B9AE-A25882408542}" type="datetimeFigureOut">
              <a:rPr lang="sv-SE" smtClean="0"/>
              <a:t>15-11-29</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C06860DA-007F-6D4F-9ED5-043747090BDC}" type="slidenum">
              <a:rPr lang="sv-SE" smtClean="0"/>
              <a:t>‹Nr.›</a:t>
            </a:fld>
            <a:endParaRPr lang="sv-SE"/>
          </a:p>
        </p:txBody>
      </p:sp>
    </p:spTree>
    <p:extLst>
      <p:ext uri="{BB962C8B-B14F-4D97-AF65-F5344CB8AC3E}">
        <p14:creationId xmlns:p14="http://schemas.microsoft.com/office/powerpoint/2010/main" val="29495982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9D2CF29E-C6FB-9A4B-B9AE-A25882408542}" type="datetimeFigureOut">
              <a:rPr lang="sv-SE" smtClean="0"/>
              <a:t>15-11-29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06860DA-007F-6D4F-9ED5-043747090BDC}" type="slidenum">
              <a:rPr lang="sv-SE" smtClean="0"/>
              <a:t>‹Nr.›</a:t>
            </a:fld>
            <a:endParaRPr lang="sv-SE"/>
          </a:p>
        </p:txBody>
      </p:sp>
    </p:spTree>
    <p:extLst>
      <p:ext uri="{BB962C8B-B14F-4D97-AF65-F5344CB8AC3E}">
        <p14:creationId xmlns:p14="http://schemas.microsoft.com/office/powerpoint/2010/main" val="32161003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9D2CF29E-C6FB-9A4B-B9AE-A25882408542}" type="datetimeFigureOut">
              <a:rPr lang="sv-SE" smtClean="0"/>
              <a:t>15-11-29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06860DA-007F-6D4F-9ED5-043747090BDC}" type="slidenum">
              <a:rPr lang="sv-SE" smtClean="0"/>
              <a:t>‹Nr.›</a:t>
            </a:fld>
            <a:endParaRPr lang="sv-SE"/>
          </a:p>
        </p:txBody>
      </p:sp>
    </p:spTree>
    <p:extLst>
      <p:ext uri="{BB962C8B-B14F-4D97-AF65-F5344CB8AC3E}">
        <p14:creationId xmlns:p14="http://schemas.microsoft.com/office/powerpoint/2010/main" val="17784281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9D2CF29E-C6FB-9A4B-B9AE-A25882408542}" type="datetimeFigureOut">
              <a:rPr lang="sv-SE" smtClean="0"/>
              <a:t>15-11-29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06860DA-007F-6D4F-9ED5-043747090BDC}" type="slidenum">
              <a:rPr lang="sv-SE" smtClean="0"/>
              <a:t>‹Nr.›</a:t>
            </a:fld>
            <a:endParaRPr lang="sv-SE"/>
          </a:p>
        </p:txBody>
      </p:sp>
    </p:spTree>
    <p:extLst>
      <p:ext uri="{BB962C8B-B14F-4D97-AF65-F5344CB8AC3E}">
        <p14:creationId xmlns:p14="http://schemas.microsoft.com/office/powerpoint/2010/main" val="10092997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9D2CF29E-C6FB-9A4B-B9AE-A25882408542}" type="datetimeFigureOut">
              <a:rPr lang="sv-SE" smtClean="0"/>
              <a:t>15-11-29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06860DA-007F-6D4F-9ED5-043747090BDC}" type="slidenum">
              <a:rPr lang="sv-SE" smtClean="0"/>
              <a:t>‹Nr.›</a:t>
            </a:fld>
            <a:endParaRPr lang="sv-SE"/>
          </a:p>
        </p:txBody>
      </p:sp>
    </p:spTree>
    <p:extLst>
      <p:ext uri="{BB962C8B-B14F-4D97-AF65-F5344CB8AC3E}">
        <p14:creationId xmlns:p14="http://schemas.microsoft.com/office/powerpoint/2010/main" val="382336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8977E5D8-647C-4418-BCBC-F8D1B577D877}" type="datetimeFigureOut">
              <a:rPr lang="sv-SE" smtClean="0"/>
              <a:pPr/>
              <a:t>15-11-29</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61AC612B-5CC0-46C5-9C43-90CC465CF3FC}" type="slidenum">
              <a:rPr lang="sv-SE" smtClean="0"/>
              <a:pPr/>
              <a:t>‹Nr.›</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8977E5D8-647C-4418-BCBC-F8D1B577D877}" type="datetimeFigureOut">
              <a:rPr lang="sv-SE" smtClean="0"/>
              <a:pPr/>
              <a:t>15-11-29</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1AC612B-5CC0-46C5-9C43-90CC465CF3FC}" type="slidenum">
              <a:rPr lang="sv-SE" smtClean="0"/>
              <a:pPr/>
              <a:t>‹Nr.›</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8977E5D8-647C-4418-BCBC-F8D1B577D877}" type="datetimeFigureOut">
              <a:rPr lang="sv-SE" smtClean="0"/>
              <a:pPr/>
              <a:t>15-11-29</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1AC612B-5CC0-46C5-9C43-90CC465CF3FC}" type="slidenum">
              <a:rPr lang="sv-SE" smtClean="0"/>
              <a:pPr/>
              <a:t>‹Nr.›</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8977E5D8-647C-4418-BCBC-F8D1B577D877}" type="datetimeFigureOut">
              <a:rPr lang="sv-SE" smtClean="0"/>
              <a:pPr/>
              <a:t>15-11-29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1AC612B-5CC0-46C5-9C43-90CC465CF3FC}" type="slidenum">
              <a:rPr lang="sv-SE" smtClean="0"/>
              <a:pPr/>
              <a:t>‹Nr.›</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8977E5D8-647C-4418-BCBC-F8D1B577D877}" type="datetimeFigureOut">
              <a:rPr lang="sv-SE" smtClean="0"/>
              <a:pPr/>
              <a:t>15-11-29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1AC612B-5CC0-46C5-9C43-90CC465CF3FC}" type="slidenum">
              <a:rPr lang="sv-SE" smtClean="0"/>
              <a:pPr/>
              <a:t>‹Nr.›</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3.jp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8000"/>
            <a:extLst>
              <a:ext uri="{BEBA8EAE-BF5A-486C-A8C5-ECC9F3942E4B}">
                <a14:imgProps xmlns:a14="http://schemas.microsoft.com/office/drawing/2010/main">
                  <a14:imgLayer r:embed="rId14">
                    <a14:imgEffect>
                      <a14:colorTemperature colorTemp="3891"/>
                    </a14:imgEffect>
                    <a14:imgEffect>
                      <a14:saturation sat="35000"/>
                    </a14:imgEffect>
                  </a14:imgLayer>
                </a14:imgProps>
              </a:ext>
            </a:extLst>
          </a:blip>
          <a:srcRect/>
          <a:stretch>
            <a:fillRect l="-36000" r="-36000"/>
          </a:stretch>
        </a:blip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7E5D8-647C-4418-BCBC-F8D1B577D877}" type="datetimeFigureOut">
              <a:rPr lang="sv-SE" smtClean="0"/>
              <a:pPr/>
              <a:t>15-11-29</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AC612B-5CC0-46C5-9C43-90CC465CF3FC}" type="slidenum">
              <a:rPr lang="sv-SE" smtClean="0"/>
              <a:pPr/>
              <a:t>‹Nr.›</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85BDA9-EABE-3A4D-B004-5259ABBE03F9}" type="datetimeFigureOut">
              <a:rPr lang="sv-SE" smtClean="0"/>
              <a:t>15-11-29</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B768BC-BB78-6F4B-8916-5EC2FC4C7B22}" type="slidenum">
              <a:rPr lang="sv-SE" smtClean="0"/>
              <a:t>‹Nr.›</a:t>
            </a:fld>
            <a:endParaRPr lang="sv-SE"/>
          </a:p>
        </p:txBody>
      </p:sp>
    </p:spTree>
    <p:extLst>
      <p:ext uri="{BB962C8B-B14F-4D97-AF65-F5344CB8AC3E}">
        <p14:creationId xmlns:p14="http://schemas.microsoft.com/office/powerpoint/2010/main" val="4317159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0CE7BE-EEE8-1242-870E-33740AA2BC20}" type="datetimeFigureOut">
              <a:rPr lang="sv-SE" smtClean="0"/>
              <a:t>15-11-29</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dirty="0" smtClean="0"/>
              <a:t>www.86ers.se</a:t>
            </a:r>
            <a:endParaRPr lang="sv-SE" dirty="0"/>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sv-SE" dirty="0" smtClean="0"/>
              <a:t>1	</a:t>
            </a:r>
            <a:endParaRPr lang="sv-SE" dirty="0"/>
          </a:p>
        </p:txBody>
      </p:sp>
      <p:pic>
        <p:nvPicPr>
          <p:cNvPr id="7" name="Bildobjekt 6" descr="dukes.jpg"/>
          <p:cNvPicPr>
            <a:picLocks noChangeAspect="1"/>
          </p:cNvPicPr>
          <p:nvPr userDrawn="1"/>
        </p:nvPicPr>
        <p:blipFill>
          <a:blip r:embed="rId13">
            <a:alphaModFix amt="38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841774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2CF29E-C6FB-9A4B-B9AE-A25882408542}" type="datetimeFigureOut">
              <a:rPr lang="sv-SE" smtClean="0"/>
              <a:t>15-11-29</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6860DA-007F-6D4F-9ED5-043747090BDC}" type="slidenum">
              <a:rPr lang="sv-SE" smtClean="0"/>
              <a:t>‹Nr.›</a:t>
            </a:fld>
            <a:endParaRPr lang="sv-SE"/>
          </a:p>
        </p:txBody>
      </p:sp>
    </p:spTree>
    <p:extLst>
      <p:ext uri="{BB962C8B-B14F-4D97-AF65-F5344CB8AC3E}">
        <p14:creationId xmlns:p14="http://schemas.microsoft.com/office/powerpoint/2010/main" val="40120690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251520" y="1988840"/>
            <a:ext cx="8640960" cy="1800200"/>
          </a:xfrm>
        </p:spPr>
        <p:txBody>
          <a:bodyPr>
            <a:noAutofit/>
          </a:bodyPr>
          <a:lstStyle/>
          <a:p>
            <a:r>
              <a:rPr lang="sv-SE" sz="8000" dirty="0">
                <a:solidFill>
                  <a:srgbClr val="C00000"/>
                </a:solidFill>
                <a:latin typeface="Allstar" pitchFamily="2" charset="0"/>
              </a:rPr>
              <a:t>Å</a:t>
            </a:r>
            <a:r>
              <a:rPr lang="sv-SE" sz="8000" dirty="0" smtClean="0">
                <a:solidFill>
                  <a:srgbClr val="C00000"/>
                </a:solidFill>
                <a:latin typeface="Allstar" pitchFamily="2" charset="0"/>
              </a:rPr>
              <a:t>rsmöte</a:t>
            </a:r>
            <a:endParaRPr lang="sv-SE" sz="8000" dirty="0">
              <a:solidFill>
                <a:srgbClr val="C00000"/>
              </a:solidFill>
              <a:latin typeface="Allstar" pitchFamily="2" charset="0"/>
            </a:endParaRPr>
          </a:p>
        </p:txBody>
      </p:sp>
      <p:sp>
        <p:nvSpPr>
          <p:cNvPr id="3" name="Underrubrik 2"/>
          <p:cNvSpPr>
            <a:spLocks noGrp="1"/>
          </p:cNvSpPr>
          <p:nvPr>
            <p:ph type="subTitle" idx="1"/>
          </p:nvPr>
        </p:nvSpPr>
        <p:spPr>
          <a:xfrm>
            <a:off x="1187624" y="4077072"/>
            <a:ext cx="6400800" cy="1752600"/>
          </a:xfrm>
        </p:spPr>
        <p:txBody>
          <a:bodyPr>
            <a:normAutofit/>
          </a:bodyPr>
          <a:lstStyle/>
          <a:p>
            <a:r>
              <a:rPr lang="sv-SE" sz="9600" dirty="0" smtClean="0">
                <a:solidFill>
                  <a:srgbClr val="C00000"/>
                </a:solidFill>
                <a:latin typeface="Allstar" pitchFamily="2" charset="0"/>
              </a:rPr>
              <a:t>2015</a:t>
            </a:r>
            <a:endParaRPr lang="sv-SE" sz="9600" dirty="0">
              <a:solidFill>
                <a:srgbClr val="C00000"/>
              </a:solidFill>
              <a:latin typeface="Allstar" pitchFamily="2" charset="0"/>
            </a:endParaRPr>
          </a:p>
        </p:txBody>
      </p:sp>
      <p:pic>
        <p:nvPicPr>
          <p:cNvPr id="11" name="Bildobjekt 10" descr="Logga-U86ers.gif"/>
          <p:cNvPicPr>
            <a:picLocks noChangeAspect="1"/>
          </p:cNvPicPr>
          <p:nvPr/>
        </p:nvPicPr>
        <p:blipFill>
          <a:blip r:embed="rId2" cstate="print"/>
          <a:stretch>
            <a:fillRect/>
          </a:stretch>
        </p:blipFill>
        <p:spPr>
          <a:xfrm>
            <a:off x="251520" y="188640"/>
            <a:ext cx="2352922" cy="198884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sz="5400" dirty="0">
                <a:solidFill>
                  <a:srgbClr val="C00000"/>
                </a:solidFill>
                <a:latin typeface="Allstar" pitchFamily="2" charset="0"/>
              </a:rPr>
              <a:t>U</a:t>
            </a:r>
            <a:r>
              <a:rPr lang="sv-SE" sz="5400" dirty="0" smtClean="0">
                <a:solidFill>
                  <a:srgbClr val="C00000"/>
                </a:solidFill>
                <a:latin typeface="Allstar" pitchFamily="2" charset="0"/>
              </a:rPr>
              <a:t>ngdomsverksamhet</a:t>
            </a:r>
            <a:endParaRPr lang="sv-SE" sz="5400" dirty="0">
              <a:solidFill>
                <a:srgbClr val="C00000"/>
              </a:solidFill>
              <a:latin typeface="Allstar" pitchFamily="2" charset="0"/>
            </a:endParaRPr>
          </a:p>
        </p:txBody>
      </p:sp>
      <p:sp>
        <p:nvSpPr>
          <p:cNvPr id="9" name="Rektangel med rundade hörn 8"/>
          <p:cNvSpPr/>
          <p:nvPr/>
        </p:nvSpPr>
        <p:spPr>
          <a:xfrm>
            <a:off x="1475656" y="1412776"/>
            <a:ext cx="6768752" cy="489654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scene3d>
            <a:camera prst="orthographicFront"/>
            <a:lightRig rig="threePt" dir="t"/>
          </a:scene3d>
          <a:sp3d>
            <a:bevelT w="6350"/>
            <a:bevelB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200" b="1" dirty="0" smtClean="0">
              <a:solidFill>
                <a:srgbClr val="C00000"/>
              </a:solidFill>
            </a:endParaRPr>
          </a:p>
          <a:p>
            <a:pPr algn="ctr"/>
            <a:endParaRPr lang="sv-SE" sz="3200" b="1" dirty="0" smtClean="0">
              <a:solidFill>
                <a:srgbClr val="C00000"/>
              </a:solidFill>
            </a:endParaRPr>
          </a:p>
          <a:p>
            <a:pPr>
              <a:lnSpc>
                <a:spcPct val="90000"/>
              </a:lnSpc>
            </a:pPr>
            <a:r>
              <a:rPr lang="sv-SE" sz="3200" b="1" dirty="0" smtClean="0">
                <a:solidFill>
                  <a:srgbClr val="C00000"/>
                </a:solidFill>
              </a:rPr>
              <a:t>Öka antalet ungdomsmedlemmar </a:t>
            </a:r>
            <a:r>
              <a:rPr lang="sv-SE" sz="3200" b="1" dirty="0" smtClean="0">
                <a:solidFill>
                  <a:srgbClr val="C00000"/>
                </a:solidFill>
              </a:rPr>
              <a:t>med 25% </a:t>
            </a:r>
            <a:r>
              <a:rPr lang="sv-SE" sz="3200" b="1" dirty="0" smtClean="0">
                <a:solidFill>
                  <a:srgbClr val="C00000"/>
                </a:solidFill>
              </a:rPr>
              <a:t>under säsongen.</a:t>
            </a:r>
          </a:p>
          <a:p>
            <a:pPr>
              <a:lnSpc>
                <a:spcPct val="90000"/>
              </a:lnSpc>
            </a:pPr>
            <a:endParaRPr lang="sv-SE" sz="3200" b="1" dirty="0" smtClean="0">
              <a:solidFill>
                <a:srgbClr val="C00000"/>
              </a:solidFill>
            </a:endParaRPr>
          </a:p>
          <a:p>
            <a:pPr lvl="1">
              <a:lnSpc>
                <a:spcPct val="90000"/>
              </a:lnSpc>
            </a:pPr>
            <a:r>
              <a:rPr lang="sv-SE" sz="2800" b="1" dirty="0" smtClean="0">
                <a:solidFill>
                  <a:srgbClr val="C00000"/>
                </a:solidFill>
              </a:rPr>
              <a:t>Målsättningen är att varje år slussa in minst tre spelare från U19 till A-laget.</a:t>
            </a:r>
            <a:endParaRPr lang="sv-SE" sz="2800" b="1" dirty="0" smtClean="0">
              <a:solidFill>
                <a:srgbClr val="C00000"/>
              </a:solidFill>
            </a:endParaRPr>
          </a:p>
          <a:p>
            <a:pPr algn="ctr"/>
            <a:endParaRPr lang="sv-SE" sz="3200" b="1" dirty="0" smtClean="0">
              <a:solidFill>
                <a:srgbClr val="C00000"/>
              </a:solidFill>
            </a:endParaRPr>
          </a:p>
          <a:p>
            <a:pPr algn="ctr"/>
            <a:endParaRPr lang="sv-SE" sz="3200" b="1" dirty="0">
              <a:solidFill>
                <a:srgbClr val="C00000"/>
              </a:solidFil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sz="5400" dirty="0" smtClean="0">
                <a:solidFill>
                  <a:srgbClr val="C00000"/>
                </a:solidFill>
                <a:latin typeface="Allstar" pitchFamily="2" charset="0"/>
              </a:rPr>
              <a:t>Ungdomsverksamhet</a:t>
            </a:r>
            <a:br>
              <a:rPr lang="sv-SE" sz="5400" dirty="0" smtClean="0">
                <a:solidFill>
                  <a:srgbClr val="C00000"/>
                </a:solidFill>
                <a:latin typeface="Allstar" pitchFamily="2" charset="0"/>
              </a:rPr>
            </a:br>
            <a:r>
              <a:rPr lang="sv-SE" sz="5400" dirty="0" smtClean="0">
                <a:solidFill>
                  <a:srgbClr val="C00000"/>
                </a:solidFill>
                <a:latin typeface="Allstar" pitchFamily="2" charset="0"/>
              </a:rPr>
              <a:t>Juniorkommitt</a:t>
            </a:r>
            <a:r>
              <a:rPr lang="sv-SE" sz="5400" dirty="0" smtClean="0">
                <a:solidFill>
                  <a:srgbClr val="C00000"/>
                </a:solidFill>
                <a:latin typeface="Allstar" pitchFamily="2" charset="0"/>
              </a:rPr>
              <a:t>é</a:t>
            </a:r>
            <a:endParaRPr lang="sv-SE" sz="5400" dirty="0">
              <a:solidFill>
                <a:srgbClr val="C00000"/>
              </a:solidFill>
              <a:latin typeface="Allstar" pitchFamily="2" charset="0"/>
            </a:endParaRPr>
          </a:p>
        </p:txBody>
      </p:sp>
      <p:sp>
        <p:nvSpPr>
          <p:cNvPr id="9" name="Rektangel med rundade hörn 8"/>
          <p:cNvSpPr/>
          <p:nvPr/>
        </p:nvSpPr>
        <p:spPr>
          <a:xfrm>
            <a:off x="323528" y="2348880"/>
            <a:ext cx="8568952" cy="36004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scene3d>
            <a:camera prst="orthographicFront"/>
            <a:lightRig rig="threePt" dir="t"/>
          </a:scene3d>
          <a:sp3d>
            <a:bevelT w="6350"/>
            <a:bevelB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200" b="1" dirty="0" smtClean="0">
              <a:solidFill>
                <a:srgbClr val="C00000"/>
              </a:solidFill>
            </a:endParaRPr>
          </a:p>
          <a:p>
            <a:pPr algn="ctr"/>
            <a:endParaRPr lang="sv-SE" sz="3200" b="1" dirty="0" smtClean="0">
              <a:solidFill>
                <a:srgbClr val="C00000"/>
              </a:solidFill>
            </a:endParaRPr>
          </a:p>
          <a:p>
            <a:endParaRPr lang="sv-SE" sz="2400" dirty="0" smtClean="0"/>
          </a:p>
          <a:p>
            <a:r>
              <a:rPr lang="sv-SE" sz="2400" dirty="0" smtClean="0">
                <a:solidFill>
                  <a:srgbClr val="FF0000"/>
                </a:solidFill>
              </a:rPr>
              <a:t>Genom </a:t>
            </a:r>
            <a:r>
              <a:rPr lang="sv-SE" sz="2400" dirty="0">
                <a:solidFill>
                  <a:srgbClr val="FF0000"/>
                </a:solidFill>
              </a:rPr>
              <a:t>fler prova-på-dagar så är hoppas vi kunna öka antalet spelare med 25% per år. Vår målsättning är att få fler att spela Amerikansk Fotboll i Uppsala 86ers! Vår målsättning är att fler rekryteras till JK och att vi uppnår en bra dialog mellan coacher, föräldrar, spelare och styrelse så vår verksamhet präglas av samarbete, utveckling, glädje, öppenhet och som är inkluderande. Alla barn och ungdomar ska känna att de har en viktig plats att fylla i de lag där de ingår och vara ambassadörer för amerikansk fotboll! </a:t>
            </a:r>
          </a:p>
          <a:p>
            <a:pPr>
              <a:lnSpc>
                <a:spcPct val="90000"/>
              </a:lnSpc>
            </a:pPr>
            <a:endParaRPr lang="sv-SE" sz="3200" b="1" dirty="0" smtClean="0">
              <a:solidFill>
                <a:srgbClr val="C00000"/>
              </a:solidFill>
            </a:endParaRPr>
          </a:p>
          <a:p>
            <a:pPr algn="ctr"/>
            <a:endParaRPr lang="sv-SE" sz="3200" b="1" dirty="0" smtClean="0">
              <a:solidFill>
                <a:srgbClr val="C00000"/>
              </a:solidFill>
            </a:endParaRPr>
          </a:p>
          <a:p>
            <a:pPr algn="ctr"/>
            <a:endParaRPr lang="sv-SE" sz="3200" b="1" dirty="0">
              <a:solidFill>
                <a:srgbClr val="C00000"/>
              </a:solidFill>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sz="5400" dirty="0" err="1" smtClean="0">
                <a:solidFill>
                  <a:srgbClr val="C00000"/>
                </a:solidFill>
                <a:latin typeface="Allstar" pitchFamily="2" charset="0"/>
              </a:rPr>
              <a:t>SKOLverksamhet</a:t>
            </a:r>
            <a:endParaRPr lang="sv-SE" sz="5400" dirty="0">
              <a:solidFill>
                <a:srgbClr val="C00000"/>
              </a:solidFill>
              <a:latin typeface="Allstar" pitchFamily="2" charset="0"/>
            </a:endParaRPr>
          </a:p>
        </p:txBody>
      </p:sp>
      <p:sp>
        <p:nvSpPr>
          <p:cNvPr id="9" name="Rektangel med rundade hörn 8"/>
          <p:cNvSpPr/>
          <p:nvPr/>
        </p:nvSpPr>
        <p:spPr>
          <a:xfrm>
            <a:off x="1547664" y="2276872"/>
            <a:ext cx="5688632" cy="309634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scene3d>
            <a:camera prst="orthographicFront"/>
            <a:lightRig rig="threePt" dir="t"/>
          </a:scene3d>
          <a:sp3d>
            <a:bevelT w="6350"/>
            <a:bevelB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200" b="1" dirty="0" smtClean="0">
              <a:solidFill>
                <a:srgbClr val="C00000"/>
              </a:solidFill>
            </a:endParaRPr>
          </a:p>
          <a:p>
            <a:pPr algn="ctr"/>
            <a:endParaRPr lang="sv-SE" sz="3200" b="1" dirty="0" smtClean="0">
              <a:solidFill>
                <a:srgbClr val="C00000"/>
              </a:solidFill>
            </a:endParaRPr>
          </a:p>
          <a:p>
            <a:pPr algn="ctr">
              <a:lnSpc>
                <a:spcPct val="90000"/>
              </a:lnSpc>
            </a:pPr>
            <a:r>
              <a:rPr lang="sv-SE" sz="3200" b="1" dirty="0" smtClean="0">
                <a:solidFill>
                  <a:srgbClr val="C00000"/>
                </a:solidFill>
              </a:rPr>
              <a:t>Fortsätta samarbetet med Upplands </a:t>
            </a:r>
            <a:r>
              <a:rPr lang="sv-SE" sz="3200" b="1" dirty="0" smtClean="0">
                <a:solidFill>
                  <a:srgbClr val="C00000"/>
                </a:solidFill>
              </a:rPr>
              <a:t>Idrottsförbund, Celsiusskolan och SAFF kring NIU och RIG.</a:t>
            </a:r>
            <a:endParaRPr lang="sv-SE" sz="3200" b="1" dirty="0" smtClean="0">
              <a:solidFill>
                <a:srgbClr val="C00000"/>
              </a:solidFill>
            </a:endParaRPr>
          </a:p>
          <a:p>
            <a:pPr algn="ctr"/>
            <a:endParaRPr lang="sv-SE" sz="3200" b="1" dirty="0" smtClean="0">
              <a:solidFill>
                <a:srgbClr val="C00000"/>
              </a:solidFill>
            </a:endParaRPr>
          </a:p>
          <a:p>
            <a:pPr algn="ctr"/>
            <a:endParaRPr lang="sv-SE" sz="3200" b="1" dirty="0">
              <a:solidFill>
                <a:srgbClr val="C00000"/>
              </a:solidFill>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sz="5400" dirty="0" smtClean="0">
                <a:solidFill>
                  <a:srgbClr val="C00000"/>
                </a:solidFill>
                <a:latin typeface="Allstar" pitchFamily="2" charset="0"/>
              </a:rPr>
              <a:t>styrelsearbete</a:t>
            </a:r>
            <a:endParaRPr lang="sv-SE" sz="5400" dirty="0">
              <a:solidFill>
                <a:srgbClr val="C00000"/>
              </a:solidFill>
              <a:latin typeface="Allstar" pitchFamily="2" charset="0"/>
            </a:endParaRPr>
          </a:p>
        </p:txBody>
      </p:sp>
      <p:sp>
        <p:nvSpPr>
          <p:cNvPr id="9" name="Rektangel med rundade hörn 8"/>
          <p:cNvSpPr/>
          <p:nvPr/>
        </p:nvSpPr>
        <p:spPr>
          <a:xfrm>
            <a:off x="1547664" y="2276872"/>
            <a:ext cx="5688632" cy="309634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scene3d>
            <a:camera prst="orthographicFront"/>
            <a:lightRig rig="threePt" dir="t"/>
          </a:scene3d>
          <a:sp3d>
            <a:bevelT w="6350"/>
            <a:bevelB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Tx/>
              <a:buChar char="-"/>
            </a:pPr>
            <a:r>
              <a:rPr lang="sv-SE" sz="3200" b="1" dirty="0" smtClean="0">
                <a:solidFill>
                  <a:srgbClr val="C00000"/>
                </a:solidFill>
              </a:rPr>
              <a:t>Bra arbetsfördelning</a:t>
            </a:r>
          </a:p>
          <a:p>
            <a:pPr marL="457200" indent="-457200" algn="ctr">
              <a:buFontTx/>
              <a:buChar char="-"/>
            </a:pPr>
            <a:r>
              <a:rPr lang="sv-SE" sz="3200" b="1" dirty="0" smtClean="0">
                <a:solidFill>
                  <a:srgbClr val="C00000"/>
                </a:solidFill>
              </a:rPr>
              <a:t>Ungdomsrepresentation</a:t>
            </a:r>
          </a:p>
          <a:p>
            <a:pPr marL="457200" indent="-457200" algn="ctr">
              <a:buFontTx/>
              <a:buChar char="-"/>
            </a:pPr>
            <a:r>
              <a:rPr lang="sv-SE" sz="3200" b="1" dirty="0" smtClean="0">
                <a:solidFill>
                  <a:srgbClr val="C00000"/>
                </a:solidFill>
              </a:rPr>
              <a:t>Spelarrepresentation</a:t>
            </a:r>
          </a:p>
          <a:p>
            <a:pPr marL="457200" indent="-457200" algn="ctr">
              <a:buFontTx/>
              <a:buChar char="-"/>
            </a:pPr>
            <a:r>
              <a:rPr lang="sv-SE" sz="3200" b="1" dirty="0" smtClean="0">
                <a:solidFill>
                  <a:srgbClr val="C00000"/>
                </a:solidFill>
              </a:rPr>
              <a:t>Sund ekonomi, arbeta bort underskottet</a:t>
            </a:r>
            <a:endParaRPr lang="sv-SE" sz="3200" b="1" dirty="0" smtClean="0">
              <a:solidFill>
                <a:srgbClr val="C00000"/>
              </a:solidFill>
            </a:endParaRPr>
          </a:p>
        </p:txBody>
      </p:sp>
    </p:spTree>
    <p:extLst>
      <p:ext uri="{BB962C8B-B14F-4D97-AF65-F5344CB8AC3E}">
        <p14:creationId xmlns:p14="http://schemas.microsoft.com/office/powerpoint/2010/main" val="15140334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sz="7200" dirty="0" smtClean="0">
                <a:solidFill>
                  <a:srgbClr val="C00000"/>
                </a:solidFill>
                <a:latin typeface="Allstar" pitchFamily="2" charset="0"/>
              </a:rPr>
              <a:t>Dam och herr</a:t>
            </a:r>
            <a:endParaRPr lang="sv-SE" sz="7200" dirty="0">
              <a:solidFill>
                <a:srgbClr val="C00000"/>
              </a:solidFill>
              <a:latin typeface="Allstar" pitchFamily="2" charset="0"/>
            </a:endParaRPr>
          </a:p>
        </p:txBody>
      </p:sp>
      <p:sp>
        <p:nvSpPr>
          <p:cNvPr id="3" name="Platshållare för innehåll 2"/>
          <p:cNvSpPr>
            <a:spLocks noGrp="1"/>
          </p:cNvSpPr>
          <p:nvPr>
            <p:ph idx="1"/>
          </p:nvPr>
        </p:nvSpPr>
        <p:spPr>
          <a:xfrm>
            <a:off x="457200" y="1600201"/>
            <a:ext cx="5770984" cy="820688"/>
          </a:xfrm>
        </p:spPr>
        <p:txBody>
          <a:bodyPr>
            <a:normAutofit/>
          </a:bodyPr>
          <a:lstStyle/>
          <a:p>
            <a:pPr>
              <a:buNone/>
            </a:pPr>
            <a:r>
              <a:rPr lang="sv-SE" sz="4400" dirty="0" smtClean="0">
                <a:solidFill>
                  <a:srgbClr val="C00000"/>
                </a:solidFill>
                <a:latin typeface="Allstar" pitchFamily="2" charset="0"/>
              </a:rPr>
              <a:t>Viktiga områden:</a:t>
            </a:r>
            <a:endParaRPr lang="sv-SE" sz="4400" dirty="0">
              <a:solidFill>
                <a:srgbClr val="C00000"/>
              </a:solidFill>
              <a:latin typeface="Allstar" pitchFamily="2" charset="0"/>
            </a:endParaRPr>
          </a:p>
        </p:txBody>
      </p:sp>
      <p:sp>
        <p:nvSpPr>
          <p:cNvPr id="4" name="Rektangel 3"/>
          <p:cNvSpPr/>
          <p:nvPr/>
        </p:nvSpPr>
        <p:spPr>
          <a:xfrm>
            <a:off x="1619672" y="2420888"/>
            <a:ext cx="3528392" cy="93610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scene3d>
            <a:camera prst="isometricOffAxis2Left"/>
            <a:lightRig rig="threePt" dir="t"/>
          </a:scene3d>
          <a:sp3d>
            <a:bevelT w="6350"/>
            <a:bevelB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smtClean="0">
                <a:solidFill>
                  <a:srgbClr val="C00000"/>
                </a:solidFill>
              </a:rPr>
              <a:t>REKRYTERING OCH SPEL (DAM)</a:t>
            </a:r>
            <a:endParaRPr lang="sv-SE" sz="2800" b="1" dirty="0">
              <a:solidFill>
                <a:srgbClr val="C00000"/>
              </a:solidFill>
            </a:endParaRPr>
          </a:p>
        </p:txBody>
      </p:sp>
      <p:sp>
        <p:nvSpPr>
          <p:cNvPr id="5" name="Rektangel 4"/>
          <p:cNvSpPr/>
          <p:nvPr/>
        </p:nvSpPr>
        <p:spPr>
          <a:xfrm>
            <a:off x="4788024" y="3573016"/>
            <a:ext cx="3528392" cy="93610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scene3d>
            <a:camera prst="isometricRightUp"/>
            <a:lightRig rig="threePt" dir="t"/>
          </a:scene3d>
          <a:sp3d>
            <a:bevelT w="6350"/>
            <a:bevelB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smtClean="0">
                <a:solidFill>
                  <a:srgbClr val="C00000"/>
                </a:solidFill>
              </a:rPr>
              <a:t>SUPERSERIEN -ELIT</a:t>
            </a:r>
            <a:endParaRPr lang="sv-SE" sz="2800" b="1" dirty="0">
              <a:solidFill>
                <a:srgbClr val="C00000"/>
              </a:solidFill>
            </a:endParaRPr>
          </a:p>
        </p:txBody>
      </p:sp>
      <p:sp>
        <p:nvSpPr>
          <p:cNvPr id="6" name="Rektangel 5"/>
          <p:cNvSpPr/>
          <p:nvPr/>
        </p:nvSpPr>
        <p:spPr>
          <a:xfrm rot="597397">
            <a:off x="2255919" y="5310690"/>
            <a:ext cx="3528831" cy="100353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scene3d>
            <a:camera prst="isometricTopUp"/>
            <a:lightRig rig="threePt" dir="t"/>
          </a:scene3d>
          <a:sp3d>
            <a:bevelT w="6350"/>
            <a:bevelB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smtClean="0">
                <a:solidFill>
                  <a:srgbClr val="C00000"/>
                </a:solidFill>
              </a:rPr>
              <a:t>PARTNERS</a:t>
            </a:r>
            <a:endParaRPr lang="sv-SE" sz="2800" b="1" dirty="0">
              <a:solidFill>
                <a:srgbClr val="C00000"/>
              </a:solidFill>
            </a:endParaRPr>
          </a:p>
        </p:txBody>
      </p:sp>
      <p:sp>
        <p:nvSpPr>
          <p:cNvPr id="7" name="Rektangel 6"/>
          <p:cNvSpPr/>
          <p:nvPr/>
        </p:nvSpPr>
        <p:spPr>
          <a:xfrm>
            <a:off x="0" y="4005064"/>
            <a:ext cx="3528392" cy="115212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scene3d>
            <a:camera prst="isometricRightUp"/>
            <a:lightRig rig="threePt" dir="t"/>
          </a:scene3d>
          <a:sp3d>
            <a:bevelT w="6350"/>
            <a:bevelB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smtClean="0">
                <a:solidFill>
                  <a:srgbClr val="C00000"/>
                </a:solidFill>
              </a:rPr>
              <a:t>UTBILDNING</a:t>
            </a:r>
            <a:endParaRPr lang="sv-SE" sz="2800" b="1" dirty="0">
              <a:solidFill>
                <a:srgbClr val="C0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1000" fill="hold"/>
                                        <p:tgtEl>
                                          <p:spTgt spid="4">
                                            <p:bg/>
                                          </p:spTgt>
                                        </p:tgtEl>
                                        <p:attrNameLst>
                                          <p:attrName>ppt_x</p:attrName>
                                        </p:attrNameLst>
                                      </p:cBhvr>
                                      <p:tavLst>
                                        <p:tav tm="0">
                                          <p:val>
                                            <p:strVal val="0-#ppt_w/2"/>
                                          </p:val>
                                        </p:tav>
                                        <p:tav tm="100000">
                                          <p:val>
                                            <p:strVal val="#ppt_x"/>
                                          </p:val>
                                        </p:tav>
                                      </p:tavLst>
                                    </p:anim>
                                    <p:anim calcmode="lin" valueType="num">
                                      <p:cBhvr additive="base">
                                        <p:cTn id="8" dur="1000" fill="hold"/>
                                        <p:tgtEl>
                                          <p:spTgt spid="4">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6">
                                            <p:bg/>
                                          </p:spTgt>
                                        </p:tgtEl>
                                        <p:attrNameLst>
                                          <p:attrName>style.visibility</p:attrName>
                                        </p:attrNameLst>
                                      </p:cBhvr>
                                      <p:to>
                                        <p:strVal val="visible"/>
                                      </p:to>
                                    </p:set>
                                    <p:anim calcmode="lin" valueType="num">
                                      <p:cBhvr additive="base">
                                        <p:cTn id="16" dur="1000" fill="hold"/>
                                        <p:tgtEl>
                                          <p:spTgt spid="6">
                                            <p:bg/>
                                          </p:spTgt>
                                        </p:tgtEl>
                                        <p:attrNameLst>
                                          <p:attrName>ppt_x</p:attrName>
                                        </p:attrNameLst>
                                      </p:cBhvr>
                                      <p:tavLst>
                                        <p:tav tm="0">
                                          <p:val>
                                            <p:strVal val="0-#ppt_w/2"/>
                                          </p:val>
                                        </p:tav>
                                        <p:tav tm="100000">
                                          <p:val>
                                            <p:strVal val="#ppt_x"/>
                                          </p:val>
                                        </p:tav>
                                      </p:tavLst>
                                    </p:anim>
                                    <p:anim calcmode="lin" valueType="num">
                                      <p:cBhvr additive="base">
                                        <p:cTn id="17" dur="1000" fill="hold"/>
                                        <p:tgtEl>
                                          <p:spTgt spid="6">
                                            <p:bg/>
                                          </p:spTgt>
                                        </p:tgtEl>
                                        <p:attrNameLst>
                                          <p:attrName>ppt_y</p:attrName>
                                        </p:attrNameLst>
                                      </p:cBhvr>
                                      <p:tavLst>
                                        <p:tav tm="0">
                                          <p:val>
                                            <p:strVal val="1+#ppt_h/2"/>
                                          </p:val>
                                        </p:tav>
                                        <p:tav tm="100000">
                                          <p:val>
                                            <p:strVal val="#ppt_y"/>
                                          </p:val>
                                        </p:tav>
                                      </p:tavLst>
                                    </p:anim>
                                  </p:childTnLst>
                                </p:cTn>
                              </p:par>
                              <p:par>
                                <p:cTn id="18" presetID="2" presetClass="entr" presetSubtype="12" fill="hold" grpId="0" nodeType="with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 calcmode="lin" valueType="num">
                                      <p:cBhvr additive="base">
                                        <p:cTn id="20"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2" fill="hold" grpId="0" nodeType="afterEffect">
                                  <p:stCondLst>
                                    <p:cond delay="0"/>
                                  </p:stCondLst>
                                  <p:childTnLst>
                                    <p:set>
                                      <p:cBhvr>
                                        <p:cTn id="24" dur="1" fill="hold">
                                          <p:stCondLst>
                                            <p:cond delay="0"/>
                                          </p:stCondLst>
                                        </p:cTn>
                                        <p:tgtEl>
                                          <p:spTgt spid="5">
                                            <p:bg/>
                                          </p:spTgt>
                                        </p:tgtEl>
                                        <p:attrNameLst>
                                          <p:attrName>style.visibility</p:attrName>
                                        </p:attrNameLst>
                                      </p:cBhvr>
                                      <p:to>
                                        <p:strVal val="visible"/>
                                      </p:to>
                                    </p:set>
                                    <p:anim calcmode="lin" valueType="num">
                                      <p:cBhvr additive="base">
                                        <p:cTn id="25" dur="1000" fill="hold"/>
                                        <p:tgtEl>
                                          <p:spTgt spid="5">
                                            <p:bg/>
                                          </p:spTgt>
                                        </p:tgtEl>
                                        <p:attrNameLst>
                                          <p:attrName>ppt_x</p:attrName>
                                        </p:attrNameLst>
                                      </p:cBhvr>
                                      <p:tavLst>
                                        <p:tav tm="0">
                                          <p:val>
                                            <p:strVal val="1+#ppt_w/2"/>
                                          </p:val>
                                        </p:tav>
                                        <p:tav tm="100000">
                                          <p:val>
                                            <p:strVal val="#ppt_x"/>
                                          </p:val>
                                        </p:tav>
                                      </p:tavLst>
                                    </p:anim>
                                    <p:anim calcmode="lin" valueType="num">
                                      <p:cBhvr additive="base">
                                        <p:cTn id="26" dur="1000" fill="hold"/>
                                        <p:tgtEl>
                                          <p:spTgt spid="5">
                                            <p:bg/>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additive="base">
                                        <p:cTn id="29" dur="10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30"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2" fill="hold" grpId="0" nodeType="afterEffect">
                                  <p:stCondLst>
                                    <p:cond delay="0"/>
                                  </p:stCondLst>
                                  <p:childTnLst>
                                    <p:set>
                                      <p:cBhvr>
                                        <p:cTn id="33" dur="1" fill="hold">
                                          <p:stCondLst>
                                            <p:cond delay="0"/>
                                          </p:stCondLst>
                                        </p:cTn>
                                        <p:tgtEl>
                                          <p:spTgt spid="7">
                                            <p:bg/>
                                          </p:spTgt>
                                        </p:tgtEl>
                                        <p:attrNameLst>
                                          <p:attrName>style.visibility</p:attrName>
                                        </p:attrNameLst>
                                      </p:cBhvr>
                                      <p:to>
                                        <p:strVal val="visible"/>
                                      </p:to>
                                    </p:set>
                                    <p:anim calcmode="lin" valueType="num">
                                      <p:cBhvr additive="base">
                                        <p:cTn id="34" dur="1000" fill="hold"/>
                                        <p:tgtEl>
                                          <p:spTgt spid="7">
                                            <p:bg/>
                                          </p:spTgt>
                                        </p:tgtEl>
                                        <p:attrNameLst>
                                          <p:attrName>ppt_x</p:attrName>
                                        </p:attrNameLst>
                                      </p:cBhvr>
                                      <p:tavLst>
                                        <p:tav tm="0">
                                          <p:val>
                                            <p:strVal val="1+#ppt_w/2"/>
                                          </p:val>
                                        </p:tav>
                                        <p:tav tm="100000">
                                          <p:val>
                                            <p:strVal val="#ppt_x"/>
                                          </p:val>
                                        </p:tav>
                                      </p:tavLst>
                                    </p:anim>
                                    <p:anim calcmode="lin" valueType="num">
                                      <p:cBhvr additive="base">
                                        <p:cTn id="35" dur="1000" fill="hold"/>
                                        <p:tgtEl>
                                          <p:spTgt spid="7">
                                            <p:bg/>
                                          </p:spTgt>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additive="base">
                                        <p:cTn id="38" dur="10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39" dur="1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P spid="6" grpId="0" build="allAtOnce" animBg="1"/>
      <p:bldP spid="7" grpId="0"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sz="5400" dirty="0" smtClean="0">
                <a:solidFill>
                  <a:srgbClr val="C00000"/>
                </a:solidFill>
                <a:latin typeface="Allstar" pitchFamily="2" charset="0"/>
              </a:rPr>
              <a:t>UTBILDNING</a:t>
            </a:r>
            <a:endParaRPr lang="sv-SE" sz="5400" dirty="0">
              <a:solidFill>
                <a:srgbClr val="C00000"/>
              </a:solidFill>
              <a:latin typeface="Allstar" pitchFamily="2" charset="0"/>
            </a:endParaRPr>
          </a:p>
        </p:txBody>
      </p:sp>
      <p:sp>
        <p:nvSpPr>
          <p:cNvPr id="9" name="Rektangel med rundade hörn 8"/>
          <p:cNvSpPr/>
          <p:nvPr/>
        </p:nvSpPr>
        <p:spPr>
          <a:xfrm>
            <a:off x="899592" y="1412776"/>
            <a:ext cx="7272808" cy="417646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scene3d>
            <a:camera prst="orthographicFront"/>
            <a:lightRig rig="threePt" dir="t"/>
          </a:scene3d>
          <a:sp3d>
            <a:bevelT w="6350"/>
            <a:bevelB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200" b="1" dirty="0" smtClean="0">
              <a:solidFill>
                <a:srgbClr val="C00000"/>
              </a:solidFill>
            </a:endParaRPr>
          </a:p>
          <a:p>
            <a:pPr algn="ctr"/>
            <a:endParaRPr lang="sv-SE" sz="3200" b="1" dirty="0" smtClean="0">
              <a:solidFill>
                <a:srgbClr val="C00000"/>
              </a:solidFill>
            </a:endParaRPr>
          </a:p>
          <a:p>
            <a:pPr>
              <a:lnSpc>
                <a:spcPct val="90000"/>
              </a:lnSpc>
            </a:pPr>
            <a:r>
              <a:rPr lang="sv-SE" sz="3200" b="1" dirty="0" smtClean="0">
                <a:solidFill>
                  <a:srgbClr val="C00000"/>
                </a:solidFill>
              </a:rPr>
              <a:t>- </a:t>
            </a:r>
            <a:r>
              <a:rPr lang="sv-SE" sz="3200" b="1" dirty="0" smtClean="0">
                <a:solidFill>
                  <a:srgbClr val="C00000"/>
                </a:solidFill>
              </a:rPr>
              <a:t>Domare, minst 20 domare.</a:t>
            </a:r>
            <a:endParaRPr lang="sv-SE" sz="3200" b="1" dirty="0" smtClean="0">
              <a:solidFill>
                <a:srgbClr val="C00000"/>
              </a:solidFill>
            </a:endParaRPr>
          </a:p>
          <a:p>
            <a:pPr>
              <a:lnSpc>
                <a:spcPct val="90000"/>
              </a:lnSpc>
            </a:pPr>
            <a:endParaRPr lang="sv-SE" sz="3200" b="1" dirty="0" smtClean="0">
              <a:solidFill>
                <a:srgbClr val="C00000"/>
              </a:solidFill>
            </a:endParaRPr>
          </a:p>
          <a:p>
            <a:pPr>
              <a:lnSpc>
                <a:spcPct val="90000"/>
              </a:lnSpc>
            </a:pPr>
            <a:r>
              <a:rPr lang="sv-SE" sz="3200" b="1" dirty="0" smtClean="0">
                <a:solidFill>
                  <a:srgbClr val="C00000"/>
                </a:solidFill>
              </a:rPr>
              <a:t>- </a:t>
            </a:r>
            <a:r>
              <a:rPr lang="sv-SE" sz="3200" b="1" dirty="0" smtClean="0">
                <a:solidFill>
                  <a:srgbClr val="C00000"/>
                </a:solidFill>
              </a:rPr>
              <a:t>Ledare, minst 25 licensierade coacher.</a:t>
            </a:r>
            <a:br>
              <a:rPr lang="sv-SE" sz="3200" b="1" dirty="0" smtClean="0">
                <a:solidFill>
                  <a:srgbClr val="C00000"/>
                </a:solidFill>
              </a:rPr>
            </a:br>
            <a:r>
              <a:rPr lang="sv-SE" sz="3200" b="1" dirty="0" smtClean="0">
                <a:solidFill>
                  <a:srgbClr val="C00000"/>
                </a:solidFill>
              </a:rPr>
              <a:t>Alla Coacher och ledare måste uppvisa utdrag från belastningsregistret.</a:t>
            </a:r>
            <a:endParaRPr lang="sv-SE" sz="3200" b="1" dirty="0" smtClean="0">
              <a:solidFill>
                <a:srgbClr val="C00000"/>
              </a:solidFill>
            </a:endParaRPr>
          </a:p>
          <a:p>
            <a:pPr>
              <a:lnSpc>
                <a:spcPct val="90000"/>
              </a:lnSpc>
            </a:pPr>
            <a:endParaRPr lang="sv-SE" sz="3200" b="1" dirty="0" smtClean="0">
              <a:solidFill>
                <a:srgbClr val="C00000"/>
              </a:solidFill>
            </a:endParaRPr>
          </a:p>
          <a:p>
            <a:pPr>
              <a:lnSpc>
                <a:spcPct val="90000"/>
              </a:lnSpc>
            </a:pPr>
            <a:r>
              <a:rPr lang="sv-SE" sz="3200" b="1" dirty="0" smtClean="0">
                <a:solidFill>
                  <a:srgbClr val="C00000"/>
                </a:solidFill>
              </a:rPr>
              <a:t>- </a:t>
            </a:r>
            <a:r>
              <a:rPr lang="sv-SE" sz="3200" b="1" dirty="0" smtClean="0">
                <a:solidFill>
                  <a:srgbClr val="C00000"/>
                </a:solidFill>
              </a:rPr>
              <a:t>Föräldrar, utbilda lagföräldrar. Minst två i varje åldersgrupp.</a:t>
            </a:r>
            <a:endParaRPr lang="sv-SE" sz="3200" b="1" dirty="0" smtClean="0">
              <a:solidFill>
                <a:srgbClr val="C00000"/>
              </a:solidFill>
            </a:endParaRPr>
          </a:p>
          <a:p>
            <a:pPr algn="ctr"/>
            <a:endParaRPr lang="sv-SE" sz="3200" b="1" dirty="0" smtClean="0">
              <a:solidFill>
                <a:srgbClr val="C00000"/>
              </a:solidFill>
            </a:endParaRPr>
          </a:p>
          <a:p>
            <a:pPr algn="ctr"/>
            <a:endParaRPr lang="sv-SE" sz="3200" b="1" dirty="0">
              <a:solidFill>
                <a:srgbClr val="C00000"/>
              </a:solidFill>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sz="5400" dirty="0">
                <a:solidFill>
                  <a:srgbClr val="C00000"/>
                </a:solidFill>
                <a:latin typeface="Allstar" pitchFamily="2" charset="0"/>
              </a:rPr>
              <a:t>P</a:t>
            </a:r>
            <a:r>
              <a:rPr lang="sv-SE" sz="5400" dirty="0" smtClean="0">
                <a:solidFill>
                  <a:srgbClr val="C00000"/>
                </a:solidFill>
                <a:latin typeface="Allstar" pitchFamily="2" charset="0"/>
              </a:rPr>
              <a:t>artners</a:t>
            </a:r>
            <a:endParaRPr lang="sv-SE" sz="5400" dirty="0">
              <a:solidFill>
                <a:srgbClr val="C00000"/>
              </a:solidFill>
              <a:latin typeface="Allstar" pitchFamily="2" charset="0"/>
            </a:endParaRPr>
          </a:p>
        </p:txBody>
      </p:sp>
      <p:sp>
        <p:nvSpPr>
          <p:cNvPr id="9" name="Rektangel med rundade hörn 8"/>
          <p:cNvSpPr/>
          <p:nvPr/>
        </p:nvSpPr>
        <p:spPr>
          <a:xfrm>
            <a:off x="1547664" y="1412776"/>
            <a:ext cx="6048672" cy="417646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scene3d>
            <a:camera prst="orthographicFront"/>
            <a:lightRig rig="threePt" dir="t"/>
          </a:scene3d>
          <a:sp3d>
            <a:bevelT w="6350"/>
            <a:bevelB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200" b="1" dirty="0" smtClean="0">
              <a:solidFill>
                <a:srgbClr val="C00000"/>
              </a:solidFill>
            </a:endParaRPr>
          </a:p>
          <a:p>
            <a:pPr algn="ctr"/>
            <a:r>
              <a:rPr lang="sv-SE" sz="3200" b="1" dirty="0" smtClean="0">
                <a:solidFill>
                  <a:srgbClr val="C00000"/>
                </a:solidFill>
              </a:rPr>
              <a:t>Målsättning 2016</a:t>
            </a:r>
            <a:br>
              <a:rPr lang="sv-SE" sz="3200" b="1" dirty="0" smtClean="0">
                <a:solidFill>
                  <a:srgbClr val="C00000"/>
                </a:solidFill>
              </a:rPr>
            </a:br>
            <a:endParaRPr lang="sv-SE" sz="3200" b="1" dirty="0" smtClean="0">
              <a:solidFill>
                <a:srgbClr val="C00000"/>
              </a:solidFill>
            </a:endParaRPr>
          </a:p>
          <a:p>
            <a:pPr marL="457200" indent="-457200">
              <a:lnSpc>
                <a:spcPct val="90000"/>
              </a:lnSpc>
              <a:buFontTx/>
              <a:buChar char="-"/>
            </a:pPr>
            <a:r>
              <a:rPr lang="sv-SE" sz="3200" b="1" dirty="0" smtClean="0">
                <a:solidFill>
                  <a:srgbClr val="C00000"/>
                </a:solidFill>
              </a:rPr>
              <a:t>Minst 50 partners</a:t>
            </a:r>
            <a:br>
              <a:rPr lang="sv-SE" sz="3200" b="1" dirty="0" smtClean="0">
                <a:solidFill>
                  <a:srgbClr val="C00000"/>
                </a:solidFill>
              </a:rPr>
            </a:br>
            <a:endParaRPr lang="sv-SE" sz="3200" b="1" dirty="0" smtClean="0">
              <a:solidFill>
                <a:srgbClr val="C00000"/>
              </a:solidFill>
            </a:endParaRPr>
          </a:p>
          <a:p>
            <a:pPr marL="457200" indent="-457200">
              <a:lnSpc>
                <a:spcPct val="90000"/>
              </a:lnSpc>
              <a:buFontTx/>
              <a:buChar char="-"/>
            </a:pPr>
            <a:r>
              <a:rPr lang="sv-SE" sz="3200" b="1" dirty="0" smtClean="0">
                <a:solidFill>
                  <a:srgbClr val="C00000"/>
                </a:solidFill>
              </a:rPr>
              <a:t>Minst 400.000:- </a:t>
            </a:r>
            <a:endParaRPr lang="sv-SE" sz="3200" b="1" dirty="0" smtClean="0">
              <a:solidFill>
                <a:srgbClr val="C00000"/>
              </a:solidFill>
            </a:endParaRPr>
          </a:p>
          <a:p>
            <a:pPr algn="ctr"/>
            <a:endParaRPr lang="sv-SE" sz="3200" b="1" dirty="0" smtClean="0">
              <a:solidFill>
                <a:srgbClr val="C00000"/>
              </a:solidFill>
            </a:endParaRPr>
          </a:p>
          <a:p>
            <a:pPr algn="ctr"/>
            <a:endParaRPr lang="sv-SE" sz="3200" b="1" dirty="0">
              <a:solidFill>
                <a:srgbClr val="C00000"/>
              </a:solidFill>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sz="5400" dirty="0" smtClean="0">
                <a:solidFill>
                  <a:srgbClr val="C00000"/>
                </a:solidFill>
                <a:latin typeface="Allstar" pitchFamily="2" charset="0"/>
              </a:rPr>
              <a:t>Elit - DAM</a:t>
            </a:r>
            <a:endParaRPr lang="sv-SE" sz="5400" dirty="0">
              <a:solidFill>
                <a:srgbClr val="C00000"/>
              </a:solidFill>
              <a:latin typeface="Allstar" pitchFamily="2" charset="0"/>
            </a:endParaRPr>
          </a:p>
        </p:txBody>
      </p:sp>
      <p:sp>
        <p:nvSpPr>
          <p:cNvPr id="9" name="Rektangel med rundade hörn 8"/>
          <p:cNvSpPr/>
          <p:nvPr/>
        </p:nvSpPr>
        <p:spPr>
          <a:xfrm>
            <a:off x="683568" y="1412776"/>
            <a:ext cx="7704856" cy="453650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scene3d>
            <a:camera prst="orthographicFront"/>
            <a:lightRig rig="threePt" dir="t"/>
          </a:scene3d>
          <a:sp3d>
            <a:bevelT w="6350"/>
            <a:bevelB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200" b="1" dirty="0" smtClean="0">
              <a:solidFill>
                <a:srgbClr val="C00000"/>
              </a:solidFill>
            </a:endParaRPr>
          </a:p>
          <a:p>
            <a:pPr algn="ctr"/>
            <a:endParaRPr lang="sv-SE" sz="3200" b="1" dirty="0" smtClean="0">
              <a:solidFill>
                <a:srgbClr val="C00000"/>
              </a:solidFill>
            </a:endParaRPr>
          </a:p>
          <a:p>
            <a:pPr algn="ctr">
              <a:lnSpc>
                <a:spcPct val="90000"/>
              </a:lnSpc>
            </a:pPr>
            <a:r>
              <a:rPr lang="sv-SE" sz="6600" b="1" dirty="0" smtClean="0">
                <a:solidFill>
                  <a:srgbClr val="C00000"/>
                </a:solidFill>
              </a:rPr>
              <a:t>Delta med lag i</a:t>
            </a:r>
          </a:p>
          <a:p>
            <a:pPr algn="ctr">
              <a:lnSpc>
                <a:spcPct val="90000"/>
              </a:lnSpc>
            </a:pPr>
            <a:r>
              <a:rPr lang="sv-SE" sz="6600" b="1" dirty="0" err="1" smtClean="0">
                <a:solidFill>
                  <a:srgbClr val="C00000"/>
                </a:solidFill>
              </a:rPr>
              <a:t>Div</a:t>
            </a:r>
            <a:r>
              <a:rPr lang="sv-SE" sz="6600" b="1" dirty="0" smtClean="0">
                <a:solidFill>
                  <a:srgbClr val="C00000"/>
                </a:solidFill>
              </a:rPr>
              <a:t> 2!</a:t>
            </a:r>
            <a:endParaRPr lang="sv-SE" sz="6600" b="1" dirty="0" smtClean="0">
              <a:solidFill>
                <a:srgbClr val="C00000"/>
              </a:solidFill>
            </a:endParaRPr>
          </a:p>
          <a:p>
            <a:pPr algn="ctr">
              <a:lnSpc>
                <a:spcPct val="90000"/>
              </a:lnSpc>
            </a:pPr>
            <a:endParaRPr lang="sv-SE" sz="3200" b="1" dirty="0" smtClean="0">
              <a:solidFill>
                <a:srgbClr val="C00000"/>
              </a:solidFill>
            </a:endParaRPr>
          </a:p>
          <a:p>
            <a:pPr algn="ctr"/>
            <a:endParaRPr lang="sv-SE" sz="3200" b="1" dirty="0" smtClean="0">
              <a:solidFill>
                <a:srgbClr val="C00000"/>
              </a:solidFill>
            </a:endParaRPr>
          </a:p>
          <a:p>
            <a:pPr algn="ctr"/>
            <a:endParaRPr lang="sv-SE" sz="3200" b="1" dirty="0">
              <a:solidFill>
                <a:srgbClr val="C00000"/>
              </a:solidFill>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sz="5400" dirty="0" smtClean="0">
                <a:solidFill>
                  <a:srgbClr val="C00000"/>
                </a:solidFill>
                <a:latin typeface="Allstar" pitchFamily="2" charset="0"/>
              </a:rPr>
              <a:t>Elit - herr</a:t>
            </a:r>
            <a:endParaRPr lang="sv-SE" sz="5400" dirty="0">
              <a:solidFill>
                <a:srgbClr val="C00000"/>
              </a:solidFill>
              <a:latin typeface="Allstar" pitchFamily="2" charset="0"/>
            </a:endParaRPr>
          </a:p>
        </p:txBody>
      </p:sp>
      <p:sp>
        <p:nvSpPr>
          <p:cNvPr id="9" name="Rektangel med rundade hörn 8"/>
          <p:cNvSpPr/>
          <p:nvPr/>
        </p:nvSpPr>
        <p:spPr>
          <a:xfrm>
            <a:off x="683568" y="1412776"/>
            <a:ext cx="7704856" cy="453650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scene3d>
            <a:camera prst="orthographicFront"/>
            <a:lightRig rig="threePt" dir="t"/>
          </a:scene3d>
          <a:sp3d>
            <a:bevelT w="6350"/>
            <a:bevelB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200" b="1" dirty="0" smtClean="0">
              <a:solidFill>
                <a:srgbClr val="C00000"/>
              </a:solidFill>
            </a:endParaRPr>
          </a:p>
          <a:p>
            <a:pPr algn="ctr"/>
            <a:endParaRPr lang="sv-SE" sz="3200" b="1" dirty="0" smtClean="0">
              <a:solidFill>
                <a:srgbClr val="C00000"/>
              </a:solidFill>
            </a:endParaRPr>
          </a:p>
          <a:p>
            <a:pPr algn="ctr">
              <a:lnSpc>
                <a:spcPct val="90000"/>
              </a:lnSpc>
            </a:pPr>
            <a:r>
              <a:rPr lang="sv-SE" sz="6600" b="1" dirty="0" smtClean="0">
                <a:solidFill>
                  <a:srgbClr val="C00000"/>
                </a:solidFill>
              </a:rPr>
              <a:t>SM-GULD </a:t>
            </a:r>
            <a:r>
              <a:rPr lang="sv-SE" sz="6600" b="1" dirty="0" smtClean="0">
                <a:solidFill>
                  <a:srgbClr val="C00000"/>
                </a:solidFill>
              </a:rPr>
              <a:t>2016</a:t>
            </a:r>
            <a:endParaRPr lang="sv-SE" sz="6600" b="1" dirty="0" smtClean="0">
              <a:solidFill>
                <a:srgbClr val="C00000"/>
              </a:solidFill>
            </a:endParaRPr>
          </a:p>
          <a:p>
            <a:pPr algn="ctr">
              <a:lnSpc>
                <a:spcPct val="90000"/>
              </a:lnSpc>
            </a:pPr>
            <a:endParaRPr lang="sv-SE" sz="3200" b="1" dirty="0" smtClean="0">
              <a:solidFill>
                <a:srgbClr val="C00000"/>
              </a:solidFill>
            </a:endParaRPr>
          </a:p>
          <a:p>
            <a:pPr algn="ctr"/>
            <a:endParaRPr lang="sv-SE" sz="3200" b="1" dirty="0" smtClean="0">
              <a:solidFill>
                <a:srgbClr val="C00000"/>
              </a:solidFill>
            </a:endParaRPr>
          </a:p>
          <a:p>
            <a:pPr algn="ctr"/>
            <a:endParaRPr lang="sv-SE" sz="3200" b="1" dirty="0">
              <a:solidFill>
                <a:srgbClr val="C00000"/>
              </a:solidFill>
            </a:endParaRPr>
          </a:p>
        </p:txBody>
      </p:sp>
    </p:spTree>
    <p:extLst>
      <p:ext uri="{BB962C8B-B14F-4D97-AF65-F5344CB8AC3E}">
        <p14:creationId xmlns:p14="http://schemas.microsoft.com/office/powerpoint/2010/main" val="418811724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19256" cy="5890666"/>
          </a:xfrm>
        </p:spPr>
        <p:txBody>
          <a:bodyPr>
            <a:noAutofit/>
          </a:bodyPr>
          <a:lstStyle/>
          <a:p>
            <a:r>
              <a:rPr lang="sv-SE" sz="6000" dirty="0" smtClean="0">
                <a:solidFill>
                  <a:srgbClr val="C00000"/>
                </a:solidFill>
                <a:latin typeface="Allstar" pitchFamily="2" charset="0"/>
              </a:rPr>
              <a:t>SERIE OCH MEDLEMSAVGIFTER</a:t>
            </a:r>
            <a:br>
              <a:rPr lang="sv-SE" sz="6000" dirty="0" smtClean="0">
                <a:solidFill>
                  <a:srgbClr val="C00000"/>
                </a:solidFill>
                <a:latin typeface="Allstar" pitchFamily="2" charset="0"/>
              </a:rPr>
            </a:br>
            <a:r>
              <a:rPr lang="sv-SE" sz="6000" dirty="0" smtClean="0">
                <a:solidFill>
                  <a:srgbClr val="C00000"/>
                </a:solidFill>
                <a:latin typeface="Allstar" pitchFamily="2" charset="0"/>
              </a:rPr>
              <a:t>SKA BETALAS!</a:t>
            </a:r>
            <a:br>
              <a:rPr lang="sv-SE" sz="6000" dirty="0" smtClean="0">
                <a:solidFill>
                  <a:srgbClr val="C00000"/>
                </a:solidFill>
                <a:latin typeface="Allstar" pitchFamily="2" charset="0"/>
              </a:rPr>
            </a:br>
            <a:r>
              <a:rPr lang="sv-SE" sz="6000" dirty="0" smtClean="0">
                <a:solidFill>
                  <a:srgbClr val="C00000"/>
                </a:solidFill>
                <a:latin typeface="Allstar" pitchFamily="2" charset="0"/>
              </a:rPr>
              <a:t>BETALA AVGIFTEN </a:t>
            </a:r>
            <a:r>
              <a:rPr lang="sv-SE" sz="6000" b="1" dirty="0" smtClean="0">
                <a:solidFill>
                  <a:srgbClr val="C00000"/>
                </a:solidFill>
                <a:latin typeface="Allstar" pitchFamily="2" charset="0"/>
              </a:rPr>
              <a:t>NU!</a:t>
            </a:r>
            <a:r>
              <a:rPr lang="sv-SE" sz="6000" dirty="0" smtClean="0">
                <a:solidFill>
                  <a:srgbClr val="C00000"/>
                </a:solidFill>
                <a:latin typeface="Allstar" pitchFamily="2" charset="0"/>
              </a:rPr>
              <a:t/>
            </a:r>
            <a:br>
              <a:rPr lang="sv-SE" sz="6000" dirty="0" smtClean="0">
                <a:solidFill>
                  <a:srgbClr val="C00000"/>
                </a:solidFill>
                <a:latin typeface="Allstar" pitchFamily="2" charset="0"/>
              </a:rPr>
            </a:br>
            <a:endParaRPr lang="sv-SE" sz="6000" dirty="0">
              <a:solidFill>
                <a:srgbClr val="C00000"/>
              </a:solidFill>
              <a:latin typeface="Allstar" pitchFamily="2"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sz="7200" dirty="0">
                <a:solidFill>
                  <a:srgbClr val="C00000"/>
                </a:solidFill>
                <a:latin typeface="Allstar" pitchFamily="2" charset="0"/>
              </a:rPr>
              <a:t>D</a:t>
            </a:r>
            <a:r>
              <a:rPr lang="sv-SE" sz="7200" dirty="0" smtClean="0">
                <a:solidFill>
                  <a:srgbClr val="C00000"/>
                </a:solidFill>
                <a:latin typeface="Allstar" pitchFamily="2" charset="0"/>
              </a:rPr>
              <a:t>agordning</a:t>
            </a:r>
            <a:endParaRPr lang="sv-SE" sz="7200" dirty="0">
              <a:solidFill>
                <a:srgbClr val="C00000"/>
              </a:solidFill>
              <a:latin typeface="Allstar" pitchFamily="2"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5386610"/>
          </a:xfrm>
        </p:spPr>
        <p:txBody>
          <a:bodyPr>
            <a:noAutofit/>
          </a:bodyPr>
          <a:lstStyle/>
          <a:p>
            <a:r>
              <a:rPr lang="sv-SE" sz="7200" dirty="0" smtClean="0">
                <a:solidFill>
                  <a:srgbClr val="C00000"/>
                </a:solidFill>
                <a:latin typeface="Allstar" pitchFamily="2" charset="0"/>
              </a:rPr>
              <a:t>PRISLISTA</a:t>
            </a:r>
            <a:br>
              <a:rPr lang="sv-SE" sz="7200" dirty="0" smtClean="0">
                <a:solidFill>
                  <a:srgbClr val="C00000"/>
                </a:solidFill>
                <a:latin typeface="Allstar" pitchFamily="2" charset="0"/>
              </a:rPr>
            </a:br>
            <a:r>
              <a:rPr lang="sv-SE" sz="6000" dirty="0" smtClean="0">
                <a:solidFill>
                  <a:srgbClr val="C00000"/>
                </a:solidFill>
                <a:latin typeface="Allstar" pitchFamily="2" charset="0"/>
              </a:rPr>
              <a:t>Jacka:	</a:t>
            </a:r>
            <a:r>
              <a:rPr lang="sv-SE" sz="6000" dirty="0" smtClean="0">
                <a:solidFill>
                  <a:srgbClr val="C00000"/>
                </a:solidFill>
                <a:latin typeface="Allstar" pitchFamily="2" charset="0"/>
              </a:rPr>
              <a:t>1000</a:t>
            </a:r>
            <a:r>
              <a:rPr lang="sv-SE" sz="6000" dirty="0" smtClean="0">
                <a:solidFill>
                  <a:srgbClr val="C00000"/>
                </a:solidFill>
                <a:latin typeface="Allstar" pitchFamily="2" charset="0"/>
              </a:rPr>
              <a:t>:- (1400:-)</a:t>
            </a:r>
            <a:br>
              <a:rPr lang="sv-SE" sz="6000" dirty="0" smtClean="0">
                <a:solidFill>
                  <a:srgbClr val="C00000"/>
                </a:solidFill>
                <a:latin typeface="Allstar" pitchFamily="2" charset="0"/>
              </a:rPr>
            </a:br>
            <a:r>
              <a:rPr lang="sv-SE" sz="4800" dirty="0" smtClean="0">
                <a:solidFill>
                  <a:srgbClr val="C00000"/>
                </a:solidFill>
                <a:latin typeface="Allstar" pitchFamily="2" charset="0"/>
              </a:rPr>
              <a:t>Träningsset: 300:- (</a:t>
            </a:r>
            <a:r>
              <a:rPr lang="sv-SE" sz="4800" dirty="0" smtClean="0">
                <a:solidFill>
                  <a:srgbClr val="C00000"/>
                </a:solidFill>
                <a:latin typeface="Allstar" pitchFamily="2" charset="0"/>
              </a:rPr>
              <a:t>400</a:t>
            </a:r>
            <a:r>
              <a:rPr lang="sv-SE" sz="4800" dirty="0" smtClean="0">
                <a:solidFill>
                  <a:srgbClr val="C00000"/>
                </a:solidFill>
                <a:latin typeface="Allstar" pitchFamily="2" charset="0"/>
                <a:sym typeface="Wingdings"/>
              </a:rPr>
              <a:t>:-)</a:t>
            </a:r>
            <a:r>
              <a:rPr lang="sv-SE" sz="4000" dirty="0" smtClean="0">
                <a:solidFill>
                  <a:srgbClr val="C00000"/>
                </a:solidFill>
                <a:latin typeface="Allstar" pitchFamily="2" charset="0"/>
                <a:sym typeface="Wingdings" pitchFamily="2" charset="2"/>
              </a:rPr>
              <a:t/>
            </a:r>
            <a:br>
              <a:rPr lang="sv-SE" sz="4000" dirty="0" smtClean="0">
                <a:solidFill>
                  <a:srgbClr val="C00000"/>
                </a:solidFill>
                <a:latin typeface="Allstar" pitchFamily="2" charset="0"/>
                <a:sym typeface="Wingdings" pitchFamily="2" charset="2"/>
              </a:rPr>
            </a:br>
            <a:r>
              <a:rPr lang="sv-SE" sz="4000" dirty="0" smtClean="0">
                <a:solidFill>
                  <a:srgbClr val="C00000"/>
                </a:solidFill>
                <a:latin typeface="Allstar" pitchFamily="2" charset="0"/>
                <a:sym typeface="Wingdings"/>
              </a:rPr>
              <a:t>T</a:t>
            </a:r>
            <a:r>
              <a:rPr lang="sv-SE" sz="4000" dirty="0" smtClean="0">
                <a:solidFill>
                  <a:srgbClr val="C00000"/>
                </a:solidFill>
                <a:latin typeface="Allstar" pitchFamily="2" charset="0"/>
                <a:sym typeface="Wingdings"/>
              </a:rPr>
              <a:t>-shirt: </a:t>
            </a:r>
            <a:r>
              <a:rPr lang="sv-SE" sz="4000" dirty="0" smtClean="0">
                <a:solidFill>
                  <a:srgbClr val="C00000"/>
                </a:solidFill>
                <a:latin typeface="Allstar" pitchFamily="2" charset="0"/>
                <a:sym typeface="Wingdings"/>
              </a:rPr>
              <a:t>150</a:t>
            </a:r>
            <a:r>
              <a:rPr lang="sv-SE" sz="4000" dirty="0" smtClean="0">
                <a:solidFill>
                  <a:srgbClr val="C00000"/>
                </a:solidFill>
                <a:latin typeface="Allstar" pitchFamily="2" charset="0"/>
                <a:sym typeface="Wingdings"/>
              </a:rPr>
              <a:t>:</a:t>
            </a:r>
            <a:r>
              <a:rPr lang="sv-SE" sz="4000" dirty="0" smtClean="0">
                <a:solidFill>
                  <a:srgbClr val="C00000"/>
                </a:solidFill>
                <a:latin typeface="Allstar" pitchFamily="2" charset="0"/>
                <a:sym typeface="Wingdings"/>
              </a:rPr>
              <a:t>-</a:t>
            </a:r>
            <a:r>
              <a:rPr lang="sv-SE" sz="4000" dirty="0" smtClean="0">
                <a:solidFill>
                  <a:srgbClr val="C00000"/>
                </a:solidFill>
                <a:latin typeface="Allstar" pitchFamily="2" charset="0"/>
                <a:sym typeface="Wingdings"/>
              </a:rPr>
              <a:t/>
            </a:r>
            <a:br>
              <a:rPr lang="sv-SE" sz="4000" dirty="0" smtClean="0">
                <a:solidFill>
                  <a:srgbClr val="C00000"/>
                </a:solidFill>
                <a:latin typeface="Allstar" pitchFamily="2" charset="0"/>
                <a:sym typeface="Wingdings"/>
              </a:rPr>
            </a:br>
            <a:r>
              <a:rPr lang="sv-SE" sz="4000" dirty="0" smtClean="0">
                <a:solidFill>
                  <a:srgbClr val="C00000"/>
                </a:solidFill>
                <a:latin typeface="Allstar" pitchFamily="2" charset="0"/>
                <a:sym typeface="Wingdings"/>
              </a:rPr>
              <a:t>Keps: </a:t>
            </a:r>
            <a:r>
              <a:rPr lang="sv-SE" sz="4000" dirty="0" smtClean="0">
                <a:solidFill>
                  <a:srgbClr val="C00000"/>
                </a:solidFill>
                <a:latin typeface="Allstar" pitchFamily="2" charset="0"/>
                <a:sym typeface="Wingdings"/>
              </a:rPr>
              <a:t>150</a:t>
            </a:r>
            <a:r>
              <a:rPr lang="sv-SE" sz="4000" dirty="0" smtClean="0">
                <a:solidFill>
                  <a:srgbClr val="C00000"/>
                </a:solidFill>
                <a:latin typeface="Allstar" pitchFamily="2" charset="0"/>
                <a:sym typeface="Wingdings"/>
              </a:rPr>
              <a:t>:-</a:t>
            </a:r>
            <a:r>
              <a:rPr lang="sv-SE" sz="4000" dirty="0" smtClean="0">
                <a:solidFill>
                  <a:srgbClr val="C00000"/>
                </a:solidFill>
                <a:latin typeface="Allstar" pitchFamily="2" charset="0"/>
                <a:sym typeface="Wingdings" pitchFamily="2" charset="2"/>
              </a:rPr>
              <a:t> </a:t>
            </a:r>
            <a:endParaRPr lang="sv-SE" sz="4000" dirty="0">
              <a:solidFill>
                <a:srgbClr val="C00000"/>
              </a:solidFill>
              <a:latin typeface="Allstar" pitchFamily="2"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sz="7200" dirty="0">
                <a:solidFill>
                  <a:srgbClr val="C00000"/>
                </a:solidFill>
                <a:latin typeface="Allstar" pitchFamily="2" charset="0"/>
              </a:rPr>
              <a:t>H</a:t>
            </a:r>
            <a:r>
              <a:rPr lang="sv-SE" sz="7200" dirty="0" smtClean="0">
                <a:solidFill>
                  <a:srgbClr val="C00000"/>
                </a:solidFill>
                <a:latin typeface="Allstar" pitchFamily="2" charset="0"/>
              </a:rPr>
              <a:t>onnörsord</a:t>
            </a:r>
            <a:endParaRPr lang="sv-SE" sz="7200" dirty="0">
              <a:solidFill>
                <a:srgbClr val="C00000"/>
              </a:solidFill>
              <a:latin typeface="Allstar" pitchFamily="2" charset="0"/>
            </a:endParaRPr>
          </a:p>
        </p:txBody>
      </p:sp>
      <p:sp>
        <p:nvSpPr>
          <p:cNvPr id="4" name="Rektangel 3"/>
          <p:cNvSpPr/>
          <p:nvPr/>
        </p:nvSpPr>
        <p:spPr>
          <a:xfrm>
            <a:off x="683568" y="2636912"/>
            <a:ext cx="3528392" cy="93610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scene3d>
            <a:camera prst="perspectiveLeft"/>
            <a:lightRig rig="threePt" dir="t"/>
          </a:scene3d>
          <a:sp3d>
            <a:bevelT w="6350"/>
            <a:bevelB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smtClean="0">
                <a:solidFill>
                  <a:srgbClr val="C00000"/>
                </a:solidFill>
              </a:rPr>
              <a:t>GLÄDJE</a:t>
            </a:r>
            <a:endParaRPr lang="sv-SE" sz="2800" b="1" dirty="0">
              <a:solidFill>
                <a:srgbClr val="C00000"/>
              </a:solidFill>
            </a:endParaRPr>
          </a:p>
        </p:txBody>
      </p:sp>
      <p:sp>
        <p:nvSpPr>
          <p:cNvPr id="5" name="Rektangel 4"/>
          <p:cNvSpPr/>
          <p:nvPr/>
        </p:nvSpPr>
        <p:spPr>
          <a:xfrm>
            <a:off x="4788024" y="3573016"/>
            <a:ext cx="3528392" cy="93610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scene3d>
            <a:camera prst="isometricLeftDown"/>
            <a:lightRig rig="threePt" dir="t"/>
          </a:scene3d>
          <a:sp3d>
            <a:bevelT w="6350"/>
            <a:bevelB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smtClean="0">
                <a:solidFill>
                  <a:srgbClr val="C00000"/>
                </a:solidFill>
              </a:rPr>
              <a:t>KAMRATSKAP</a:t>
            </a:r>
            <a:endParaRPr lang="sv-SE" sz="2800" b="1" dirty="0">
              <a:solidFill>
                <a:srgbClr val="C00000"/>
              </a:solidFill>
            </a:endParaRPr>
          </a:p>
        </p:txBody>
      </p:sp>
      <p:sp>
        <p:nvSpPr>
          <p:cNvPr id="6" name="Rektangel 5"/>
          <p:cNvSpPr/>
          <p:nvPr/>
        </p:nvSpPr>
        <p:spPr>
          <a:xfrm rot="597397">
            <a:off x="1372525" y="4792242"/>
            <a:ext cx="3528831" cy="100353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scene3d>
            <a:camera prst="isometricRightUp"/>
            <a:lightRig rig="threePt" dir="t"/>
          </a:scene3d>
          <a:sp3d>
            <a:bevelT w="6350"/>
            <a:bevelB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smtClean="0">
                <a:solidFill>
                  <a:srgbClr val="C00000"/>
                </a:solidFill>
              </a:rPr>
              <a:t>DISCIPLIN</a:t>
            </a:r>
            <a:endParaRPr lang="sv-SE" sz="2800" b="1" dirty="0">
              <a:solidFill>
                <a:srgbClr val="C0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1000" fill="hold"/>
                                        <p:tgtEl>
                                          <p:spTgt spid="4">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4">
                                            <p:bg/>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
                                            <p:bg/>
                                          </p:spTgt>
                                        </p:tgtEl>
                                        <p:attrNameLst>
                                          <p:attrName>style.visibility</p:attrName>
                                        </p:attrNameLst>
                                      </p:cBhvr>
                                      <p:to>
                                        <p:strVal val="visible"/>
                                      </p:to>
                                    </p:set>
                                    <p:anim calcmode="lin" valueType="num">
                                      <p:cBhvr additive="base">
                                        <p:cTn id="16" dur="1000" fill="hold"/>
                                        <p:tgtEl>
                                          <p:spTgt spid="6">
                                            <p:bg/>
                                          </p:spTgt>
                                        </p:tgtEl>
                                        <p:attrNameLst>
                                          <p:attrName>ppt_x</p:attrName>
                                        </p:attrNameLst>
                                      </p:cBhvr>
                                      <p:tavLst>
                                        <p:tav tm="0">
                                          <p:val>
                                            <p:strVal val="#ppt_x"/>
                                          </p:val>
                                        </p:tav>
                                        <p:tav tm="100000">
                                          <p:val>
                                            <p:strVal val="#ppt_x"/>
                                          </p:val>
                                        </p:tav>
                                      </p:tavLst>
                                    </p:anim>
                                    <p:anim calcmode="lin" valueType="num">
                                      <p:cBhvr additive="base">
                                        <p:cTn id="17" dur="1000" fill="hold"/>
                                        <p:tgtEl>
                                          <p:spTgt spid="6">
                                            <p:bg/>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 calcmode="lin" valueType="num">
                                      <p:cBhvr additive="base">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8" fill="hold" grpId="0" nodeType="afterEffect">
                                  <p:stCondLst>
                                    <p:cond delay="0"/>
                                  </p:stCondLst>
                                  <p:childTnLst>
                                    <p:set>
                                      <p:cBhvr>
                                        <p:cTn id="24" dur="1" fill="hold">
                                          <p:stCondLst>
                                            <p:cond delay="0"/>
                                          </p:stCondLst>
                                        </p:cTn>
                                        <p:tgtEl>
                                          <p:spTgt spid="5">
                                            <p:bg/>
                                          </p:spTgt>
                                        </p:tgtEl>
                                        <p:attrNameLst>
                                          <p:attrName>style.visibility</p:attrName>
                                        </p:attrNameLst>
                                      </p:cBhvr>
                                      <p:to>
                                        <p:strVal val="visible"/>
                                      </p:to>
                                    </p:set>
                                    <p:anim calcmode="lin" valueType="num">
                                      <p:cBhvr additive="base">
                                        <p:cTn id="25" dur="1000" fill="hold"/>
                                        <p:tgtEl>
                                          <p:spTgt spid="5">
                                            <p:bg/>
                                          </p:spTgt>
                                        </p:tgtEl>
                                        <p:attrNameLst>
                                          <p:attrName>ppt_x</p:attrName>
                                        </p:attrNameLst>
                                      </p:cBhvr>
                                      <p:tavLst>
                                        <p:tav tm="0">
                                          <p:val>
                                            <p:strVal val="0-#ppt_w/2"/>
                                          </p:val>
                                        </p:tav>
                                        <p:tav tm="100000">
                                          <p:val>
                                            <p:strVal val="#ppt_x"/>
                                          </p:val>
                                        </p:tav>
                                      </p:tavLst>
                                    </p:anim>
                                    <p:anim calcmode="lin" valueType="num">
                                      <p:cBhvr additive="base">
                                        <p:cTn id="26" dur="1000" fill="hold"/>
                                        <p:tgtEl>
                                          <p:spTgt spid="5">
                                            <p:bg/>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additive="base">
                                        <p:cTn id="29" dur="1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0"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P spid="6" grpId="0" uiExpand="1"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95536" y="260648"/>
            <a:ext cx="8229600" cy="1143000"/>
          </a:xfrm>
        </p:spPr>
        <p:txBody>
          <a:bodyPr>
            <a:noAutofit/>
          </a:bodyPr>
          <a:lstStyle/>
          <a:p>
            <a:r>
              <a:rPr lang="sv-SE" sz="6600" dirty="0">
                <a:solidFill>
                  <a:srgbClr val="C00000"/>
                </a:solidFill>
                <a:latin typeface="Allstar" pitchFamily="2" charset="0"/>
              </a:rPr>
              <a:t>V</a:t>
            </a:r>
            <a:r>
              <a:rPr lang="sv-SE" sz="6600" dirty="0" smtClean="0">
                <a:solidFill>
                  <a:srgbClr val="C00000"/>
                </a:solidFill>
                <a:latin typeface="Allstar" pitchFamily="2" charset="0"/>
              </a:rPr>
              <a:t>erksamhetsplan</a:t>
            </a:r>
            <a:endParaRPr lang="sv-SE" sz="6600" dirty="0">
              <a:solidFill>
                <a:srgbClr val="C00000"/>
              </a:solidFill>
              <a:latin typeface="Allstar" pitchFamily="2" charset="0"/>
            </a:endParaRPr>
          </a:p>
        </p:txBody>
      </p:sp>
      <p:sp>
        <p:nvSpPr>
          <p:cNvPr id="3" name="Platshållare för innehåll 2"/>
          <p:cNvSpPr>
            <a:spLocks noGrp="1"/>
          </p:cNvSpPr>
          <p:nvPr>
            <p:ph idx="1"/>
          </p:nvPr>
        </p:nvSpPr>
        <p:spPr>
          <a:xfrm>
            <a:off x="457200" y="1600201"/>
            <a:ext cx="5770984" cy="820688"/>
          </a:xfrm>
        </p:spPr>
        <p:txBody>
          <a:bodyPr>
            <a:normAutofit/>
          </a:bodyPr>
          <a:lstStyle/>
          <a:p>
            <a:pPr>
              <a:buNone/>
            </a:pPr>
            <a:r>
              <a:rPr lang="sv-SE" sz="4400" dirty="0" smtClean="0">
                <a:solidFill>
                  <a:srgbClr val="C00000"/>
                </a:solidFill>
                <a:latin typeface="Allstar" pitchFamily="2" charset="0"/>
              </a:rPr>
              <a:t>Områden:</a:t>
            </a:r>
            <a:endParaRPr lang="sv-SE" sz="4400" dirty="0">
              <a:solidFill>
                <a:srgbClr val="C00000"/>
              </a:solidFill>
              <a:latin typeface="Allstar" pitchFamily="2" charset="0"/>
            </a:endParaRPr>
          </a:p>
        </p:txBody>
      </p:sp>
      <p:sp>
        <p:nvSpPr>
          <p:cNvPr id="4" name="Rektangel 3"/>
          <p:cNvSpPr/>
          <p:nvPr/>
        </p:nvSpPr>
        <p:spPr>
          <a:xfrm>
            <a:off x="683568" y="2636912"/>
            <a:ext cx="3528392" cy="93610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scene3d>
            <a:camera prst="perspectiveHeroicExtremeLeftFacing"/>
            <a:lightRig rig="threePt" dir="t"/>
          </a:scene3d>
          <a:sp3d>
            <a:bevelT w="6350"/>
            <a:bevelB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smtClean="0">
                <a:solidFill>
                  <a:srgbClr val="C00000"/>
                </a:solidFill>
              </a:rPr>
              <a:t>Ungdomsverksamhet</a:t>
            </a:r>
            <a:endParaRPr lang="sv-SE" sz="2800" b="1" dirty="0">
              <a:solidFill>
                <a:srgbClr val="C00000"/>
              </a:solidFill>
            </a:endParaRPr>
          </a:p>
        </p:txBody>
      </p:sp>
      <p:sp>
        <p:nvSpPr>
          <p:cNvPr id="5" name="Rektangel 4"/>
          <p:cNvSpPr/>
          <p:nvPr/>
        </p:nvSpPr>
        <p:spPr>
          <a:xfrm>
            <a:off x="4788024" y="3573016"/>
            <a:ext cx="3528392" cy="93610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scene3d>
            <a:camera prst="perspectiveContrastingRightFacing"/>
            <a:lightRig rig="threePt" dir="t"/>
          </a:scene3d>
          <a:sp3d>
            <a:bevelT w="6350"/>
            <a:bevelB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smtClean="0">
                <a:solidFill>
                  <a:srgbClr val="C00000"/>
                </a:solidFill>
              </a:rPr>
              <a:t>Dam och Herr</a:t>
            </a:r>
            <a:endParaRPr lang="sv-SE" sz="2800" b="1" dirty="0">
              <a:solidFill>
                <a:srgbClr val="C00000"/>
              </a:solidFill>
            </a:endParaRPr>
          </a:p>
        </p:txBody>
      </p:sp>
      <p:sp>
        <p:nvSpPr>
          <p:cNvPr id="6" name="Rektangel 5"/>
          <p:cNvSpPr/>
          <p:nvPr/>
        </p:nvSpPr>
        <p:spPr>
          <a:xfrm rot="597397">
            <a:off x="1372525" y="4792242"/>
            <a:ext cx="3528831" cy="100353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scene3d>
            <a:camera prst="perspectiveContrastingLeftFacing"/>
            <a:lightRig rig="threePt" dir="t"/>
          </a:scene3d>
          <a:sp3d>
            <a:bevelT w="6350"/>
            <a:bevelB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smtClean="0">
                <a:solidFill>
                  <a:srgbClr val="C00000"/>
                </a:solidFill>
              </a:rPr>
              <a:t>Skolverksamhet</a:t>
            </a:r>
            <a:endParaRPr lang="sv-SE" sz="2800" b="1" dirty="0">
              <a:solidFill>
                <a:srgbClr val="C00000"/>
              </a:solidFill>
            </a:endParaRPr>
          </a:p>
        </p:txBody>
      </p:sp>
      <p:sp>
        <p:nvSpPr>
          <p:cNvPr id="7" name="Rektangel 6"/>
          <p:cNvSpPr/>
          <p:nvPr/>
        </p:nvSpPr>
        <p:spPr>
          <a:xfrm rot="20820493">
            <a:off x="4860032" y="1556792"/>
            <a:ext cx="3384376" cy="115212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scene3d>
            <a:camera prst="perspectiveHeroicExtremeLeftFacing"/>
            <a:lightRig rig="threePt" dir="t"/>
          </a:scene3d>
          <a:sp3d>
            <a:bevelT w="6350"/>
            <a:bevelB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smtClean="0">
                <a:solidFill>
                  <a:srgbClr val="C00000"/>
                </a:solidFill>
              </a:rPr>
              <a:t>Styrelsearbete</a:t>
            </a:r>
            <a:endParaRPr lang="sv-SE" sz="2800" b="1" dirty="0">
              <a:solidFill>
                <a:srgbClr val="C0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1000" fill="hold"/>
                                        <p:tgtEl>
                                          <p:spTgt spid="4">
                                            <p:bg/>
                                          </p:spTgt>
                                        </p:tgtEl>
                                        <p:attrNameLst>
                                          <p:attrName>ppt_x</p:attrName>
                                        </p:attrNameLst>
                                      </p:cBhvr>
                                      <p:tavLst>
                                        <p:tav tm="0">
                                          <p:val>
                                            <p:strVal val="1+#ppt_w/2"/>
                                          </p:val>
                                        </p:tav>
                                        <p:tav tm="100000">
                                          <p:val>
                                            <p:strVal val="#ppt_x"/>
                                          </p:val>
                                        </p:tav>
                                      </p:tavLst>
                                    </p:anim>
                                    <p:anim calcmode="lin" valueType="num">
                                      <p:cBhvr additive="base">
                                        <p:cTn id="8" dur="1000" fill="hold"/>
                                        <p:tgtEl>
                                          <p:spTgt spid="4">
                                            <p:bg/>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1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 calcmode="lin" valueType="num">
                                      <p:cBhvr additive="base">
                                        <p:cTn id="17" dur="1000" fill="hold"/>
                                        <p:tgtEl>
                                          <p:spTgt spid="6">
                                            <p:bg/>
                                          </p:spTgt>
                                        </p:tgtEl>
                                        <p:attrNameLst>
                                          <p:attrName>ppt_x</p:attrName>
                                        </p:attrNameLst>
                                      </p:cBhvr>
                                      <p:tavLst>
                                        <p:tav tm="0">
                                          <p:val>
                                            <p:strVal val="#ppt_x"/>
                                          </p:val>
                                        </p:tav>
                                        <p:tav tm="100000">
                                          <p:val>
                                            <p:strVal val="#ppt_x"/>
                                          </p:val>
                                        </p:tav>
                                      </p:tavLst>
                                    </p:anim>
                                    <p:anim calcmode="lin" valueType="num">
                                      <p:cBhvr additive="base">
                                        <p:cTn id="18" dur="1000" fill="hold"/>
                                        <p:tgtEl>
                                          <p:spTgt spid="6">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additive="base">
                                        <p:cTn id="2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grpId="0" nodeType="clickEffect">
                                  <p:stCondLst>
                                    <p:cond delay="0"/>
                                  </p:stCondLst>
                                  <p:childTnLst>
                                    <p:set>
                                      <p:cBhvr>
                                        <p:cTn id="26" dur="1" fill="hold">
                                          <p:stCondLst>
                                            <p:cond delay="0"/>
                                          </p:stCondLst>
                                        </p:cTn>
                                        <p:tgtEl>
                                          <p:spTgt spid="5">
                                            <p:bg/>
                                          </p:spTgt>
                                        </p:tgtEl>
                                        <p:attrNameLst>
                                          <p:attrName>style.visibility</p:attrName>
                                        </p:attrNameLst>
                                      </p:cBhvr>
                                      <p:to>
                                        <p:strVal val="visible"/>
                                      </p:to>
                                    </p:set>
                                    <p:anim calcmode="lin" valueType="num">
                                      <p:cBhvr additive="base">
                                        <p:cTn id="27" dur="1000" fill="hold"/>
                                        <p:tgtEl>
                                          <p:spTgt spid="5">
                                            <p:bg/>
                                          </p:spTgt>
                                        </p:tgtEl>
                                        <p:attrNameLst>
                                          <p:attrName>ppt_x</p:attrName>
                                        </p:attrNameLst>
                                      </p:cBhvr>
                                      <p:tavLst>
                                        <p:tav tm="0">
                                          <p:val>
                                            <p:strVal val="1+#ppt_w/2"/>
                                          </p:val>
                                        </p:tav>
                                        <p:tav tm="100000">
                                          <p:val>
                                            <p:strVal val="#ppt_x"/>
                                          </p:val>
                                        </p:tav>
                                      </p:tavLst>
                                    </p:anim>
                                    <p:anim calcmode="lin" valueType="num">
                                      <p:cBhvr additive="base">
                                        <p:cTn id="28" dur="1000" fill="hold"/>
                                        <p:tgtEl>
                                          <p:spTgt spid="5">
                                            <p:bg/>
                                          </p:spTgt>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10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7">
                                            <p:bg/>
                                          </p:spTgt>
                                        </p:tgtEl>
                                        <p:attrNameLst>
                                          <p:attrName>style.visibility</p:attrName>
                                        </p:attrNameLst>
                                      </p:cBhvr>
                                      <p:to>
                                        <p:strVal val="visible"/>
                                      </p:to>
                                    </p:set>
                                    <p:anim calcmode="lin" valueType="num">
                                      <p:cBhvr additive="base">
                                        <p:cTn id="37" dur="1000" fill="hold"/>
                                        <p:tgtEl>
                                          <p:spTgt spid="7">
                                            <p:bg/>
                                          </p:spTgt>
                                        </p:tgtEl>
                                        <p:attrNameLst>
                                          <p:attrName>ppt_x</p:attrName>
                                        </p:attrNameLst>
                                      </p:cBhvr>
                                      <p:tavLst>
                                        <p:tav tm="0">
                                          <p:val>
                                            <p:strVal val="1+#ppt_w/2"/>
                                          </p:val>
                                        </p:tav>
                                        <p:tav tm="100000">
                                          <p:val>
                                            <p:strVal val="#ppt_x"/>
                                          </p:val>
                                        </p:tav>
                                      </p:tavLst>
                                    </p:anim>
                                    <p:anim calcmode="lin" valueType="num">
                                      <p:cBhvr additive="base">
                                        <p:cTn id="38" dur="1000" fill="hold"/>
                                        <p:tgtEl>
                                          <p:spTgt spid="7">
                                            <p:bg/>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anim calcmode="lin" valueType="num">
                                      <p:cBhvr additive="base">
                                        <p:cTn id="41" dur="10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42" dur="1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uiExpand="1" build="allAtOnce" animBg="1"/>
      <p:bldP spid="6" grpId="0" uiExpand="1" build="allAtOnce" animBg="1"/>
      <p:bldP spid="7" grpId="0"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sz="5400" dirty="0">
                <a:solidFill>
                  <a:srgbClr val="C00000"/>
                </a:solidFill>
                <a:latin typeface="Allstar" pitchFamily="2" charset="0"/>
              </a:rPr>
              <a:t>U</a:t>
            </a:r>
            <a:r>
              <a:rPr lang="sv-SE" sz="5400" dirty="0" smtClean="0">
                <a:solidFill>
                  <a:srgbClr val="C00000"/>
                </a:solidFill>
                <a:latin typeface="Allstar" pitchFamily="2" charset="0"/>
              </a:rPr>
              <a:t>ngdomsverksamhet</a:t>
            </a:r>
            <a:endParaRPr lang="sv-SE" sz="5400" dirty="0">
              <a:solidFill>
                <a:srgbClr val="C00000"/>
              </a:solidFill>
              <a:latin typeface="Allstar" pitchFamily="2" charset="0"/>
            </a:endParaRPr>
          </a:p>
        </p:txBody>
      </p:sp>
      <p:sp>
        <p:nvSpPr>
          <p:cNvPr id="9" name="Rektangel med rundade hörn 8"/>
          <p:cNvSpPr/>
          <p:nvPr/>
        </p:nvSpPr>
        <p:spPr>
          <a:xfrm>
            <a:off x="1619672" y="2420888"/>
            <a:ext cx="5976664" cy="273630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scene3d>
            <a:camera prst="orthographicFront"/>
            <a:lightRig rig="threePt" dir="t"/>
          </a:scene3d>
          <a:sp3d>
            <a:bevelT w="6350"/>
            <a:bevelB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200" b="1" dirty="0" smtClean="0">
              <a:solidFill>
                <a:srgbClr val="C00000"/>
              </a:solidFill>
            </a:endParaRPr>
          </a:p>
          <a:p>
            <a:pPr algn="ctr"/>
            <a:endParaRPr lang="sv-SE" sz="3200" b="1" dirty="0" smtClean="0">
              <a:solidFill>
                <a:srgbClr val="C00000"/>
              </a:solidFill>
            </a:endParaRPr>
          </a:p>
          <a:p>
            <a:pPr algn="ctr"/>
            <a:r>
              <a:rPr lang="sv-SE" sz="3200" b="1" dirty="0" smtClean="0">
                <a:solidFill>
                  <a:srgbClr val="C00000"/>
                </a:solidFill>
              </a:rPr>
              <a:t>Verka för att vara en levande klubb, med bred medlemsbas med en verksamhet som präglas av kvalité, kamratskap och glädje.</a:t>
            </a:r>
          </a:p>
          <a:p>
            <a:pPr algn="ctr"/>
            <a:endParaRPr lang="sv-SE" sz="3200" b="1" dirty="0" smtClean="0">
              <a:solidFill>
                <a:srgbClr val="C00000"/>
              </a:solidFill>
            </a:endParaRPr>
          </a:p>
          <a:p>
            <a:pPr algn="ctr"/>
            <a:endParaRPr lang="sv-SE" sz="3200" b="1" dirty="0">
              <a:solidFill>
                <a:srgbClr val="C00000"/>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sz="5400" dirty="0">
                <a:solidFill>
                  <a:srgbClr val="C00000"/>
                </a:solidFill>
                <a:latin typeface="Allstar" pitchFamily="2" charset="0"/>
              </a:rPr>
              <a:t>U</a:t>
            </a:r>
            <a:r>
              <a:rPr lang="sv-SE" sz="5400" dirty="0" smtClean="0">
                <a:solidFill>
                  <a:srgbClr val="C00000"/>
                </a:solidFill>
                <a:latin typeface="Allstar" pitchFamily="2" charset="0"/>
              </a:rPr>
              <a:t>ngdomsverksamhet</a:t>
            </a:r>
            <a:endParaRPr lang="sv-SE" sz="5400" dirty="0">
              <a:solidFill>
                <a:srgbClr val="C00000"/>
              </a:solidFill>
              <a:latin typeface="Allstar" pitchFamily="2" charset="0"/>
            </a:endParaRPr>
          </a:p>
        </p:txBody>
      </p:sp>
      <p:sp>
        <p:nvSpPr>
          <p:cNvPr id="9" name="Rektangel med rundade hörn 8"/>
          <p:cNvSpPr/>
          <p:nvPr/>
        </p:nvSpPr>
        <p:spPr>
          <a:xfrm>
            <a:off x="1619672" y="2420888"/>
            <a:ext cx="5976664" cy="273630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scene3d>
            <a:camera prst="orthographicFront"/>
            <a:lightRig rig="threePt" dir="t"/>
          </a:scene3d>
          <a:sp3d>
            <a:bevelT w="6350"/>
            <a:bevelB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200" b="1" dirty="0" smtClean="0">
              <a:solidFill>
                <a:srgbClr val="C00000"/>
              </a:solidFill>
            </a:endParaRPr>
          </a:p>
          <a:p>
            <a:pPr algn="ctr"/>
            <a:endParaRPr lang="sv-SE" sz="3200" b="1" dirty="0" smtClean="0">
              <a:solidFill>
                <a:srgbClr val="C00000"/>
              </a:solidFill>
            </a:endParaRPr>
          </a:p>
          <a:p>
            <a:r>
              <a:rPr lang="sv-SE" sz="3200" b="1" dirty="0" smtClean="0">
                <a:solidFill>
                  <a:srgbClr val="C00000"/>
                </a:solidFill>
              </a:rPr>
              <a:t>Välkomna och fostra alla barn och ungdomar inklusive de som inte passar inom ”traditionella” bollsporter.</a:t>
            </a:r>
          </a:p>
          <a:p>
            <a:pPr algn="ctr"/>
            <a:endParaRPr lang="sv-SE" sz="3200" b="1" dirty="0" smtClean="0">
              <a:solidFill>
                <a:srgbClr val="C00000"/>
              </a:solidFill>
            </a:endParaRPr>
          </a:p>
          <a:p>
            <a:pPr algn="ctr"/>
            <a:endParaRPr lang="sv-SE" sz="3200" b="1" dirty="0">
              <a:solidFill>
                <a:srgbClr val="C00000"/>
              </a:solidFil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sz="5400" dirty="0">
                <a:solidFill>
                  <a:srgbClr val="C00000"/>
                </a:solidFill>
                <a:latin typeface="Allstar" pitchFamily="2" charset="0"/>
              </a:rPr>
              <a:t>U</a:t>
            </a:r>
            <a:r>
              <a:rPr lang="sv-SE" sz="5400" dirty="0" smtClean="0">
                <a:solidFill>
                  <a:srgbClr val="C00000"/>
                </a:solidFill>
                <a:latin typeface="Allstar" pitchFamily="2" charset="0"/>
              </a:rPr>
              <a:t>ngdomsverksamhet</a:t>
            </a:r>
            <a:endParaRPr lang="sv-SE" sz="5400" dirty="0">
              <a:solidFill>
                <a:srgbClr val="C00000"/>
              </a:solidFill>
              <a:latin typeface="Allstar" pitchFamily="2" charset="0"/>
            </a:endParaRPr>
          </a:p>
        </p:txBody>
      </p:sp>
      <p:sp>
        <p:nvSpPr>
          <p:cNvPr id="9" name="Rektangel med rundade hörn 8"/>
          <p:cNvSpPr/>
          <p:nvPr/>
        </p:nvSpPr>
        <p:spPr>
          <a:xfrm>
            <a:off x="1619672" y="1628800"/>
            <a:ext cx="6264696" cy="396044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scene3d>
            <a:camera prst="orthographicFront"/>
            <a:lightRig rig="threePt" dir="t"/>
          </a:scene3d>
          <a:sp3d>
            <a:bevelT w="6350"/>
            <a:bevelB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200" b="1" dirty="0" smtClean="0">
              <a:solidFill>
                <a:srgbClr val="C00000"/>
              </a:solidFill>
            </a:endParaRPr>
          </a:p>
          <a:p>
            <a:pPr algn="ctr"/>
            <a:endParaRPr lang="sv-SE" sz="3200" b="1" dirty="0" smtClean="0">
              <a:solidFill>
                <a:srgbClr val="C00000"/>
              </a:solidFill>
            </a:endParaRPr>
          </a:p>
          <a:p>
            <a:pPr lvl="1"/>
            <a:r>
              <a:rPr lang="sv-SE" sz="3200" b="1" dirty="0" smtClean="0">
                <a:solidFill>
                  <a:srgbClr val="C00000"/>
                </a:solidFill>
              </a:rPr>
              <a:t>- Vi vill ge alla ungdomar  möjlighet att utvecklas, oavsett nivå.</a:t>
            </a:r>
          </a:p>
          <a:p>
            <a:pPr lvl="1"/>
            <a:r>
              <a:rPr lang="sv-SE" sz="3200" b="1" dirty="0" err="1" smtClean="0">
                <a:solidFill>
                  <a:srgbClr val="C00000"/>
                </a:solidFill>
              </a:rPr>
              <a:t>-Verksamheten</a:t>
            </a:r>
            <a:r>
              <a:rPr lang="sv-SE" sz="3200" b="1" dirty="0" smtClean="0">
                <a:solidFill>
                  <a:srgbClr val="C00000"/>
                </a:solidFill>
              </a:rPr>
              <a:t> ska påvisa de fördelar amerikansk fotboll har i socialt och personligt utvecklande plan, både för individen och laget.</a:t>
            </a:r>
          </a:p>
          <a:p>
            <a:pPr algn="ctr"/>
            <a:endParaRPr lang="sv-SE" sz="3200" b="1" dirty="0" smtClean="0">
              <a:solidFill>
                <a:srgbClr val="C00000"/>
              </a:solidFill>
            </a:endParaRPr>
          </a:p>
          <a:p>
            <a:pPr algn="ctr"/>
            <a:endParaRPr lang="sv-SE" sz="3200" b="1" dirty="0">
              <a:solidFill>
                <a:srgbClr val="C00000"/>
              </a:solidFil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sz="5400" dirty="0">
                <a:solidFill>
                  <a:srgbClr val="C00000"/>
                </a:solidFill>
                <a:latin typeface="Allstar" pitchFamily="2" charset="0"/>
              </a:rPr>
              <a:t>U</a:t>
            </a:r>
            <a:r>
              <a:rPr lang="sv-SE" sz="5400" dirty="0" smtClean="0">
                <a:solidFill>
                  <a:srgbClr val="C00000"/>
                </a:solidFill>
                <a:latin typeface="Allstar" pitchFamily="2" charset="0"/>
              </a:rPr>
              <a:t>ngdomsverksamhet</a:t>
            </a:r>
            <a:endParaRPr lang="sv-SE" sz="5400" dirty="0">
              <a:solidFill>
                <a:srgbClr val="C00000"/>
              </a:solidFill>
              <a:latin typeface="Allstar" pitchFamily="2" charset="0"/>
            </a:endParaRPr>
          </a:p>
        </p:txBody>
      </p:sp>
      <p:sp>
        <p:nvSpPr>
          <p:cNvPr id="9" name="Rektangel med rundade hörn 8"/>
          <p:cNvSpPr/>
          <p:nvPr/>
        </p:nvSpPr>
        <p:spPr>
          <a:xfrm>
            <a:off x="1475656" y="1412776"/>
            <a:ext cx="6768752" cy="489654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scene3d>
            <a:camera prst="orthographicFront"/>
            <a:lightRig rig="threePt" dir="t"/>
          </a:scene3d>
          <a:sp3d>
            <a:bevelT w="6350"/>
            <a:bevelB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200" b="1" dirty="0" smtClean="0">
              <a:solidFill>
                <a:srgbClr val="C00000"/>
              </a:solidFill>
            </a:endParaRPr>
          </a:p>
          <a:p>
            <a:pPr algn="ctr"/>
            <a:endParaRPr lang="sv-SE" sz="3200" b="1" dirty="0" smtClean="0">
              <a:solidFill>
                <a:srgbClr val="C00000"/>
              </a:solidFill>
            </a:endParaRPr>
          </a:p>
          <a:p>
            <a:pPr>
              <a:lnSpc>
                <a:spcPct val="90000"/>
              </a:lnSpc>
            </a:pPr>
            <a:r>
              <a:rPr lang="sv-SE" sz="3200" b="1" dirty="0" smtClean="0">
                <a:solidFill>
                  <a:srgbClr val="C00000"/>
                </a:solidFill>
              </a:rPr>
              <a:t>Arbeta för att öka intresset för amerikansk fotboll i Uppsala.</a:t>
            </a:r>
          </a:p>
          <a:p>
            <a:pPr>
              <a:lnSpc>
                <a:spcPct val="90000"/>
              </a:lnSpc>
            </a:pPr>
            <a:endParaRPr lang="sv-SE" sz="3200" b="1" dirty="0" smtClean="0">
              <a:solidFill>
                <a:srgbClr val="C00000"/>
              </a:solidFill>
            </a:endParaRPr>
          </a:p>
          <a:p>
            <a:pPr lvl="1">
              <a:lnSpc>
                <a:spcPct val="90000"/>
              </a:lnSpc>
              <a:buFontTx/>
              <a:buChar char="-"/>
            </a:pPr>
            <a:r>
              <a:rPr lang="sv-SE" sz="2800" dirty="0" smtClean="0">
                <a:solidFill>
                  <a:srgbClr val="C00000"/>
                </a:solidFill>
              </a:rPr>
              <a:t> Utbilda föräldrar om sporten – Uppsala 86ers fotbollsskola.</a:t>
            </a:r>
          </a:p>
          <a:p>
            <a:pPr lvl="1">
              <a:lnSpc>
                <a:spcPct val="90000"/>
              </a:lnSpc>
            </a:pPr>
            <a:endParaRPr lang="sv-SE" sz="2800" dirty="0" smtClean="0">
              <a:solidFill>
                <a:srgbClr val="C00000"/>
              </a:solidFill>
            </a:endParaRPr>
          </a:p>
          <a:p>
            <a:pPr lvl="1">
              <a:lnSpc>
                <a:spcPct val="90000"/>
              </a:lnSpc>
              <a:buFontTx/>
              <a:buChar char="-"/>
            </a:pPr>
            <a:r>
              <a:rPr lang="sv-SE" sz="2800" dirty="0">
                <a:solidFill>
                  <a:srgbClr val="C00000"/>
                </a:solidFill>
              </a:rPr>
              <a:t> </a:t>
            </a:r>
            <a:r>
              <a:rPr lang="sv-SE" sz="2800" dirty="0" smtClean="0">
                <a:solidFill>
                  <a:srgbClr val="C00000"/>
                </a:solidFill>
              </a:rPr>
              <a:t>Aktiviteter på stan samt speciella testa-på tillfällen</a:t>
            </a:r>
          </a:p>
          <a:p>
            <a:pPr marL="914400" lvl="1" indent="-457200">
              <a:lnSpc>
                <a:spcPct val="90000"/>
              </a:lnSpc>
              <a:buFontTx/>
              <a:buChar char="-"/>
            </a:pPr>
            <a:endParaRPr lang="sv-SE" sz="2800" b="1" dirty="0" smtClean="0">
              <a:solidFill>
                <a:srgbClr val="C00000"/>
              </a:solidFill>
            </a:endParaRPr>
          </a:p>
          <a:p>
            <a:pPr algn="ctr"/>
            <a:endParaRPr lang="sv-SE" sz="3200" b="1" dirty="0" smtClean="0">
              <a:solidFill>
                <a:srgbClr val="C00000"/>
              </a:solidFill>
            </a:endParaRPr>
          </a:p>
          <a:p>
            <a:pPr algn="ctr"/>
            <a:endParaRPr lang="sv-SE" sz="3200" b="1" dirty="0">
              <a:solidFill>
                <a:srgbClr val="C00000"/>
              </a:solidFil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sz="5400" dirty="0">
                <a:solidFill>
                  <a:srgbClr val="C00000"/>
                </a:solidFill>
                <a:latin typeface="Allstar" pitchFamily="2" charset="0"/>
              </a:rPr>
              <a:t>U</a:t>
            </a:r>
            <a:r>
              <a:rPr lang="sv-SE" sz="5400" dirty="0" smtClean="0">
                <a:solidFill>
                  <a:srgbClr val="C00000"/>
                </a:solidFill>
                <a:latin typeface="Allstar" pitchFamily="2" charset="0"/>
              </a:rPr>
              <a:t>ngdomsverksamhet</a:t>
            </a:r>
            <a:endParaRPr lang="sv-SE" sz="5400" dirty="0">
              <a:solidFill>
                <a:srgbClr val="C00000"/>
              </a:solidFill>
              <a:latin typeface="Allstar" pitchFamily="2" charset="0"/>
            </a:endParaRPr>
          </a:p>
        </p:txBody>
      </p:sp>
      <p:sp>
        <p:nvSpPr>
          <p:cNvPr id="9" name="Rektangel med rundade hörn 8"/>
          <p:cNvSpPr/>
          <p:nvPr/>
        </p:nvSpPr>
        <p:spPr>
          <a:xfrm>
            <a:off x="251520" y="1412776"/>
            <a:ext cx="8712968" cy="489654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scene3d>
            <a:camera prst="orthographicFront"/>
            <a:lightRig rig="threePt" dir="t"/>
          </a:scene3d>
          <a:sp3d>
            <a:bevelT w="6350"/>
            <a:bevelB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200" b="1" dirty="0" smtClean="0">
              <a:solidFill>
                <a:srgbClr val="C00000"/>
              </a:solidFill>
            </a:endParaRPr>
          </a:p>
          <a:p>
            <a:pPr algn="ctr"/>
            <a:endParaRPr lang="sv-SE" sz="3200" b="1" dirty="0" smtClean="0">
              <a:solidFill>
                <a:srgbClr val="C00000"/>
              </a:solidFill>
            </a:endParaRPr>
          </a:p>
          <a:p>
            <a:pPr>
              <a:lnSpc>
                <a:spcPct val="90000"/>
              </a:lnSpc>
            </a:pPr>
            <a:r>
              <a:rPr lang="sv-SE" sz="3200" b="1" dirty="0" smtClean="0">
                <a:solidFill>
                  <a:srgbClr val="C00000"/>
                </a:solidFill>
              </a:rPr>
              <a:t>- Arbeta aktivt och kontinuerligt mot all sorts doping. </a:t>
            </a:r>
          </a:p>
          <a:p>
            <a:pPr>
              <a:lnSpc>
                <a:spcPct val="90000"/>
              </a:lnSpc>
            </a:pPr>
            <a:endParaRPr lang="sv-SE" sz="3200" b="1" dirty="0" smtClean="0">
              <a:solidFill>
                <a:srgbClr val="C00000"/>
              </a:solidFill>
            </a:endParaRPr>
          </a:p>
          <a:p>
            <a:pPr>
              <a:lnSpc>
                <a:spcPct val="90000"/>
              </a:lnSpc>
            </a:pPr>
            <a:r>
              <a:rPr lang="sv-SE" sz="3200" b="1" dirty="0" smtClean="0">
                <a:solidFill>
                  <a:srgbClr val="C00000"/>
                </a:solidFill>
              </a:rPr>
              <a:t>- Delta med ungdomslag i alla juniorserier - U19/U17/U15/U13/U11</a:t>
            </a:r>
          </a:p>
          <a:p>
            <a:pPr>
              <a:lnSpc>
                <a:spcPct val="90000"/>
              </a:lnSpc>
            </a:pPr>
            <a:endParaRPr lang="sv-SE" sz="3200" b="1" dirty="0" smtClean="0">
              <a:solidFill>
                <a:srgbClr val="C00000"/>
              </a:solidFill>
            </a:endParaRPr>
          </a:p>
          <a:p>
            <a:pPr>
              <a:lnSpc>
                <a:spcPct val="90000"/>
              </a:lnSpc>
            </a:pPr>
            <a:r>
              <a:rPr lang="sv-SE" sz="3200" b="1" dirty="0" smtClean="0">
                <a:solidFill>
                  <a:srgbClr val="C00000"/>
                </a:solidFill>
              </a:rPr>
              <a:t>- Rekrytera och behålla bra ungdomsledare genom att erbjuda dem bra förutsättningar för att utvecklas.</a:t>
            </a:r>
          </a:p>
          <a:p>
            <a:pPr algn="ctr"/>
            <a:endParaRPr lang="sv-SE" sz="3200" b="1" dirty="0" smtClean="0">
              <a:solidFill>
                <a:srgbClr val="C00000"/>
              </a:solidFill>
            </a:endParaRPr>
          </a:p>
          <a:p>
            <a:pPr algn="ctr"/>
            <a:endParaRPr lang="sv-SE" sz="3200" b="1" dirty="0">
              <a:solidFill>
                <a:srgbClr val="C00000"/>
              </a:solidFill>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2416</TotalTime>
  <Words>384</Words>
  <Application>Microsoft Macintosh PowerPoint</Application>
  <PresentationFormat>Bildspel på skärmen (4:3)</PresentationFormat>
  <Paragraphs>96</Paragraphs>
  <Slides>20</Slides>
  <Notes>0</Notes>
  <HiddenSlides>0</HiddenSlides>
  <MMClips>0</MMClips>
  <ScaleCrop>false</ScaleCrop>
  <HeadingPairs>
    <vt:vector size="4" baseType="variant">
      <vt:variant>
        <vt:lpstr>Tema</vt:lpstr>
      </vt:variant>
      <vt:variant>
        <vt:i4>4</vt:i4>
      </vt:variant>
      <vt:variant>
        <vt:lpstr>Bildrubriker</vt:lpstr>
      </vt:variant>
      <vt:variant>
        <vt:i4>20</vt:i4>
      </vt:variant>
    </vt:vector>
  </HeadingPairs>
  <TitlesOfParts>
    <vt:vector size="24" baseType="lpstr">
      <vt:lpstr>Office-tema</vt:lpstr>
      <vt:lpstr>2_Anpassad formgivning</vt:lpstr>
      <vt:lpstr>1_Anpassad formgivning</vt:lpstr>
      <vt:lpstr>Anpassad formgivning</vt:lpstr>
      <vt:lpstr>Årsmöte</vt:lpstr>
      <vt:lpstr>Dagordning</vt:lpstr>
      <vt:lpstr>Honnörsord</vt:lpstr>
      <vt:lpstr>Verksamhetsplan</vt:lpstr>
      <vt:lpstr>Ungdomsverksamhet</vt:lpstr>
      <vt:lpstr>Ungdomsverksamhet</vt:lpstr>
      <vt:lpstr>Ungdomsverksamhet</vt:lpstr>
      <vt:lpstr>Ungdomsverksamhet</vt:lpstr>
      <vt:lpstr>Ungdomsverksamhet</vt:lpstr>
      <vt:lpstr>Ungdomsverksamhet</vt:lpstr>
      <vt:lpstr>Ungdomsverksamhet Juniorkommitté</vt:lpstr>
      <vt:lpstr>SKOLverksamhet</vt:lpstr>
      <vt:lpstr>styrelsearbete</vt:lpstr>
      <vt:lpstr>Dam och herr</vt:lpstr>
      <vt:lpstr>UTBILDNING</vt:lpstr>
      <vt:lpstr>Partners</vt:lpstr>
      <vt:lpstr>Elit - DAM</vt:lpstr>
      <vt:lpstr>Elit - herr</vt:lpstr>
      <vt:lpstr>SERIE OCH MEDLEMSAVGIFTER SKA BETALAS! BETALA AVGIFTEN NU! </vt:lpstr>
      <vt:lpstr>PRISLISTA Jacka: 1000:- (1400:-) Träningsset: 300:- (400:-) T-shirt: 150:- Keps: 150:-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superserieutmärkelser</dc:title>
  <dc:creator>Söderberg</dc:creator>
  <cp:lastModifiedBy>Martin Söderberg</cp:lastModifiedBy>
  <cp:revision>64</cp:revision>
  <cp:lastPrinted>2013-11-24T13:42:27Z</cp:lastPrinted>
  <dcterms:created xsi:type="dcterms:W3CDTF">2012-07-13T04:41:51Z</dcterms:created>
  <dcterms:modified xsi:type="dcterms:W3CDTF">2015-11-29T10:54:03Z</dcterms:modified>
</cp:coreProperties>
</file>